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35"/>
  </p:notesMasterIdLst>
  <p:handoutMasterIdLst>
    <p:handoutMasterId r:id="rId36"/>
  </p:handoutMasterIdLst>
  <p:sldIdLst>
    <p:sldId id="269" r:id="rId2"/>
    <p:sldId id="275" r:id="rId3"/>
    <p:sldId id="470" r:id="rId4"/>
    <p:sldId id="482" r:id="rId5"/>
    <p:sldId id="488" r:id="rId6"/>
    <p:sldId id="489" r:id="rId7"/>
    <p:sldId id="504" r:id="rId8"/>
    <p:sldId id="490" r:id="rId9"/>
    <p:sldId id="492" r:id="rId10"/>
    <p:sldId id="279" r:id="rId11"/>
    <p:sldId id="528" r:id="rId12"/>
    <p:sldId id="517" r:id="rId13"/>
    <p:sldId id="510" r:id="rId14"/>
    <p:sldId id="514" r:id="rId15"/>
    <p:sldId id="515" r:id="rId16"/>
    <p:sldId id="527" r:id="rId17"/>
    <p:sldId id="529" r:id="rId18"/>
    <p:sldId id="532" r:id="rId19"/>
    <p:sldId id="557" r:id="rId20"/>
    <p:sldId id="544" r:id="rId21"/>
    <p:sldId id="547" r:id="rId22"/>
    <p:sldId id="551" r:id="rId23"/>
    <p:sldId id="552" r:id="rId24"/>
    <p:sldId id="553" r:id="rId25"/>
    <p:sldId id="561" r:id="rId26"/>
    <p:sldId id="558" r:id="rId27"/>
    <p:sldId id="511" r:id="rId28"/>
    <p:sldId id="512" r:id="rId29"/>
    <p:sldId id="559" r:id="rId30"/>
    <p:sldId id="563" r:id="rId31"/>
    <p:sldId id="530" r:id="rId32"/>
    <p:sldId id="531" r:id="rId33"/>
    <p:sldId id="562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fo" initials="i" lastIdx="1" clrIdx="0">
    <p:extLst>
      <p:ext uri="{19B8F6BF-5375-455C-9EA6-DF929625EA0E}">
        <p15:presenceInfo xmlns:p15="http://schemas.microsoft.com/office/powerpoint/2012/main" userId="inf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88" autoAdjust="0"/>
    <p:restoredTop sz="96093" autoAdjust="0"/>
  </p:normalViewPr>
  <p:slideViewPr>
    <p:cSldViewPr snapToGrid="0">
      <p:cViewPr varScale="1">
        <p:scale>
          <a:sx n="138" d="100"/>
          <a:sy n="138" d="100"/>
        </p:scale>
        <p:origin x="144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95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2023. 3. 27.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2023. 3. 27.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46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86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45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17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6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76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6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294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6618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51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0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174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1225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2_제목 및 내용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192605d473_2_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g1192605d473_2_4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1192605d473_2_4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6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98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36211-1D42-E02A-EAA5-DB229AA8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D23F9-0423-58ED-9D72-975CEE724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B7BCC-211E-AE68-B91B-55FBAECB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3BBF9-A1E0-B146-9C64-2672DA5CF47D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F4766D-AA04-D18A-4B34-0E939C04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39667E-FFE9-21C4-F530-C4F073D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012E-FE2C-C443-BD06-B912E3C5F38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3684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5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0" r:id="rId4"/>
    <p:sldLayoutId id="2147483672" r:id="rId5"/>
    <p:sldLayoutId id="2147483673" r:id="rId6"/>
    <p:sldLayoutId id="2147483674" r:id="rId7"/>
    <p:sldLayoutId id="2147483675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gTZBXrpl7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1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7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70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63978" y="1223120"/>
            <a:ext cx="946404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4000" dirty="0"/>
              <a:t>경량</a:t>
            </a:r>
            <a:r>
              <a:rPr lang="ko-KR" altLang="en-US" sz="4000" dirty="0"/>
              <a:t> </a:t>
            </a:r>
            <a:r>
              <a:rPr lang="ko-Kore-KR" altLang="en-US" sz="4000" dirty="0"/>
              <a:t>합의</a:t>
            </a:r>
            <a:r>
              <a:rPr lang="ko-KR" altLang="en-US" sz="4000" dirty="0"/>
              <a:t> 알고리즘 설계 방향성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youtu.be</a:t>
            </a:r>
            <a:r>
              <a:rPr lang="en-US" altLang="ko-KR" dirty="0">
                <a:hlinkClick r:id="rId3"/>
              </a:rPr>
              <a:t>/JgTZBXrpl70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754035" y="6412231"/>
            <a:ext cx="437966" cy="37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C7FECC-0887-21E6-E577-B47263B7B516}"/>
              </a:ext>
            </a:extLst>
          </p:cNvPr>
          <p:cNvSpPr/>
          <p:nvPr/>
        </p:nvSpPr>
        <p:spPr>
          <a:xfrm>
            <a:off x="119743" y="76200"/>
            <a:ext cx="11949557" cy="98169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B107E9E-D53B-46E6-7942-ECDB42AEF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5415"/>
              </p:ext>
            </p:extLst>
          </p:nvPr>
        </p:nvGraphicFramePr>
        <p:xfrm>
          <a:off x="193457" y="342798"/>
          <a:ext cx="11805086" cy="617240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27129">
                  <a:extLst>
                    <a:ext uri="{9D8B030D-6E8A-4147-A177-3AD203B41FA5}">
                      <a16:colId xmlns:a16="http://schemas.microsoft.com/office/drawing/2014/main" val="4293391151"/>
                    </a:ext>
                  </a:extLst>
                </a:gridCol>
                <a:gridCol w="1679843">
                  <a:extLst>
                    <a:ext uri="{9D8B030D-6E8A-4147-A177-3AD203B41FA5}">
                      <a16:colId xmlns:a16="http://schemas.microsoft.com/office/drawing/2014/main" val="628233756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3581984062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1443156119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243042127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2924131737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2007462271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1433769022"/>
                    </a:ext>
                  </a:extLst>
                </a:gridCol>
              </a:tblGrid>
              <a:tr h="526877">
                <a:tc>
                  <a:txBody>
                    <a:bodyPr/>
                    <a:lstStyle/>
                    <a:p>
                      <a:pPr algn="ctr"/>
                      <a:endParaRPr lang="ko-Kore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Decentralization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Scalability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Throughput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Latency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Computing </a:t>
                      </a:r>
                    </a:p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Overhead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Network </a:t>
                      </a:r>
                    </a:p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Overhead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Storage </a:t>
                      </a:r>
                    </a:p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Overhead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836864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/>
                        <a:t>PoW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66408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4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PoET</a:t>
                      </a:r>
                      <a:endParaRPr lang="ko-Kore-KR" altLang="en-US" sz="14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558132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4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PoL</a:t>
                      </a:r>
                      <a:endParaRPr lang="ko-Kore-KR" altLang="en-US" sz="14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N/A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0" i="0" u="none" strike="noStrike" cap="none" spc="0" baseline="0" dirty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  <a:endParaRPr lang="ko-Kore-KR" altLang="en-US" sz="1200" b="0" i="0" u="none" strike="noStrike" cap="none" spc="0" baseline="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306717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/>
                        <a:t>PoS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88821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4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DPoS</a:t>
                      </a:r>
                      <a:endParaRPr lang="ko-Kore-KR" altLang="en-US" sz="14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N/A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34362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Roll-</a:t>
                      </a:r>
                      <a:r>
                        <a:rPr lang="en-US" altLang="ko-Kore-KR" sz="14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DPoS</a:t>
                      </a:r>
                      <a:endParaRPr lang="ko-Kore-KR" altLang="en-US" sz="14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  <a:ea typeface="NanumGothic" panose="020D0604000000000000" pitchFamily="34" charset="-127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  <a:ea typeface="NanumGothic" panose="020D0604000000000000" pitchFamily="34" charset="-127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  <a:ea typeface="NanumGothic" panose="020D0604000000000000" pitchFamily="34" charset="-127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  <a:ea typeface="NanumGothic" panose="020D0604000000000000" pitchFamily="34" charset="-127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813275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solidFill>
                            <a:schemeClr val="tx1"/>
                          </a:solidFill>
                        </a:rPr>
                        <a:t>LPoS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550237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solidFill>
                            <a:schemeClr val="tx1"/>
                          </a:solidFill>
                        </a:rPr>
                        <a:t>PoI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0804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</a:rPr>
                        <a:t>PBFT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08038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4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dBFT</a:t>
                      </a:r>
                      <a:endParaRPr lang="ko-Kore-KR" altLang="en-US" sz="14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rgbClr val="0070C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  <a:endParaRPr lang="ko-Kore-KR" altLang="en-US" sz="1200" b="1" i="0" u="none" strike="noStrike" cap="none" spc="0" baseline="0" dirty="0">
                        <a:solidFill>
                          <a:srgbClr val="0070C0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96823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SCP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061257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/>
                        <a:t>Tendermint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00453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/>
                        <a:t>PoBT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19872"/>
                  </a:ext>
                </a:extLst>
              </a:tr>
              <a:tr h="40325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/>
                        <a:t>HPoC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High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Medium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n-lt"/>
                        </a:rPr>
                        <a:t>Low</a:t>
                      </a:r>
                      <a:endParaRPr lang="ko-Kore-KR" altLang="en-US" sz="1200" dirty="0">
                        <a:latin typeface="+mn-lt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4240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173888A-1ACC-4CD6-F9E6-DF46D8E21FD0}"/>
              </a:ext>
            </a:extLst>
          </p:cNvPr>
          <p:cNvSpPr txBox="1"/>
          <p:nvPr/>
        </p:nvSpPr>
        <p:spPr>
          <a:xfrm>
            <a:off x="149679" y="616128"/>
            <a:ext cx="928006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sz="1200" b="1" dirty="0">
                <a:latin typeface="+mn-lt"/>
                <a:ea typeface="NanumGothic" panose="020D0604000000000000" pitchFamily="34" charset="-127"/>
              </a:rPr>
              <a:t>Consensus</a:t>
            </a:r>
            <a:endParaRPr kumimoji="0" lang="ko-Kore-KR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NanumGothic" panose="020D0604000000000000" pitchFamily="34" charset="-127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0A38E-D3CB-EB3B-2405-D69152EFACBE}"/>
              </a:ext>
            </a:extLst>
          </p:cNvPr>
          <p:cNvSpPr txBox="1"/>
          <p:nvPr/>
        </p:nvSpPr>
        <p:spPr>
          <a:xfrm>
            <a:off x="712254" y="325523"/>
            <a:ext cx="776801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sz="1200" b="1" dirty="0">
                <a:latin typeface="+mn-lt"/>
                <a:ea typeface="NanumGothic" panose="020D0604000000000000" pitchFamily="34" charset="-127"/>
              </a:rPr>
              <a:t>Feature</a:t>
            </a:r>
            <a:endParaRPr kumimoji="0" lang="ko-Kore-KR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NanumGothic" panose="020D0604000000000000" pitchFamily="34" charset="-127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CCA63-8CFF-1BFF-7247-39B11FE3FD00}"/>
              </a:ext>
            </a:extLst>
          </p:cNvPr>
          <p:cNvSpPr txBox="1"/>
          <p:nvPr/>
        </p:nvSpPr>
        <p:spPr>
          <a:xfrm>
            <a:off x="149679" y="6550223"/>
            <a:ext cx="1131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dirty="0">
                <a:effectLst/>
                <a:latin typeface="Helvetica Neue" panose="02000503000000020004" pitchFamily="2" charset="0"/>
              </a:rPr>
              <a:t>Zheng, </a:t>
            </a:r>
            <a:r>
              <a:rPr lang="en-US" altLang="ko-Kore-KR" sz="1400" dirty="0" err="1">
                <a:effectLst/>
                <a:latin typeface="Helvetica Neue" panose="02000503000000020004" pitchFamily="2" charset="0"/>
              </a:rPr>
              <a:t>Zibin</a:t>
            </a:r>
            <a:r>
              <a:rPr lang="en-US" altLang="ko-Kore-KR" sz="1400" dirty="0">
                <a:effectLst/>
                <a:latin typeface="Helvetica Neue" panose="02000503000000020004" pitchFamily="2" charset="0"/>
              </a:rPr>
              <a:t>, et al. "Blockchain challenges and opportunities: A survey." </a:t>
            </a:r>
            <a:r>
              <a:rPr lang="en-US" altLang="ko-Kore-KR" sz="1400" i="1" dirty="0">
                <a:effectLst/>
                <a:latin typeface="Helvetica Neue" panose="02000503000000020004" pitchFamily="2" charset="0"/>
              </a:rPr>
              <a:t>International journal of web and grid services</a:t>
            </a:r>
            <a:r>
              <a:rPr lang="en-US" altLang="ko-Kore-KR" sz="1400" dirty="0">
                <a:effectLst/>
                <a:latin typeface="Helvetica Neue" panose="02000503000000020004" pitchFamily="2" charset="0"/>
              </a:rPr>
              <a:t> 14.4 (2018): 352-375.</a:t>
            </a:r>
          </a:p>
        </p:txBody>
      </p:sp>
    </p:spTree>
    <p:extLst>
      <p:ext uri="{BB962C8B-B14F-4D97-AF65-F5344CB8AC3E}">
        <p14:creationId xmlns:p14="http://schemas.microsoft.com/office/powerpoint/2010/main" val="331553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2EACF33-57DF-4736-8390-96A7E9FBC224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경량 합의 알고리즘 설계 </a:t>
            </a:r>
            <a:r>
              <a:rPr lang="en-US" altLang="ko-KR" sz="3600" b="1" dirty="0"/>
              <a:t>2 (PBFT</a:t>
            </a:r>
            <a:r>
              <a:rPr lang="ko-KR" altLang="en-US" sz="3600" b="1" dirty="0"/>
              <a:t> 기반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2BCF7-8EFD-82D0-BEC7-C2F76A1A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" y="101600"/>
            <a:ext cx="11758084" cy="10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3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94CC28C-DA0F-EA48-7474-821EFD7A030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" y="1152525"/>
                <a:ext cx="11780838" cy="5497728"/>
              </a:xfrm>
            </p:spPr>
            <p:txBody>
              <a:bodyPr>
                <a:normAutofit/>
              </a:bodyPr>
              <a:lstStyle/>
              <a:p>
                <a:r>
                  <a:rPr lang="en-US" altLang="ko-Kore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Overview of the </a:t>
                </a:r>
                <a:r>
                  <a:rPr lang="en-US" altLang="ko-Kore-KR" sz="20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PoM_PBFT</a:t>
                </a:r>
                <a:endParaRPr lang="en-US" altLang="ko-Kore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lang="ko-Kore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노드들이 </a:t>
                </a:r>
                <a:r>
                  <a:rPr lang="ko-KR" altLang="en-US" sz="1600" b="1" dirty="0">
                    <a:solidFill>
                      <a:srgbClr val="2E75B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난수를 생성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하여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𝑣𝑜𝑡𝑒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값으로 사용</a:t>
                </a:r>
                <a:endParaRPr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2.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delegate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선출하고자 하는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candidate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에게 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𝑣𝑜𝑡𝑒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값을 전송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lang="ko-KR" altLang="en-US" sz="1600" b="1" dirty="0">
                    <a:solidFill>
                      <a:srgbClr val="2E75B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투표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3.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각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candidate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들은 전송 받은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𝑣𝑜𝑡𝑒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값을 모두 더함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 dirty="0">
                        <a:solidFill>
                          <a:srgbClr val="2E75B6"/>
                        </a:solidFill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𝒔𝒖𝒎𝑽𝒐𝒕𝒆</m:t>
                    </m:r>
                  </m:oMath>
                </a14:m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4.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𝑠𝑢𝑚𝑉𝑜𝑡𝑒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값이 큰 상위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명의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candidate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선정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lang="en-US" altLang="ko-KR" sz="1600" b="1" dirty="0">
                    <a:solidFill>
                      <a:srgbClr val="2E75B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candidate pool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1600" dirty="0">
                    <a:ea typeface="NanumGothic" panose="020D0604000000000000" pitchFamily="34" charset="-127"/>
                  </a:rPr>
                  <a:t>5.</a:t>
                </a:r>
                <a:r>
                  <a:rPr lang="ko-KR" altLang="en-US" sz="1600" dirty="0"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각</m:t>
                    </m:r>
                    <m:r>
                      <m:rPr>
                        <m:nor/>
                      </m:rPr>
                      <a:rPr lang="en-US" altLang="ko-KR" sz="1600" b="0" i="0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m:t>candidatate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들이 생성했던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𝑣𝑜𝑡𝑒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따라 상위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𝑁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명을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delegate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선정</a:t>
                </a:r>
                <a:endParaRPr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1600" dirty="0">
                    <a:ea typeface="NanumGothic" panose="020D0604000000000000" pitchFamily="34" charset="-127"/>
                  </a:rPr>
                  <a:t>6.</a:t>
                </a:r>
                <a:r>
                  <a:rPr lang="ko-KR" altLang="en-US" sz="1600" dirty="0">
                    <a:ea typeface="NanumGothic" panose="020D0604000000000000" pitchFamily="34" charset="-127"/>
                  </a:rPr>
                  <a:t> </a:t>
                </a:r>
                <a:r>
                  <a:rPr lang="en-US" altLang="ko-KR" sz="1600" dirty="0"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𝑁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명의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delegate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들이 순서대로 블록 생성</a:t>
                </a:r>
                <a:b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	</a:t>
                </a:r>
                <a:r>
                  <a:rPr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1) sub-round</a:t>
                </a:r>
                <a:r>
                  <a:rPr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마다 </a:t>
                </a:r>
                <a:r>
                  <a:rPr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r>
                  <a:rPr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명의 </a:t>
                </a:r>
                <a:r>
                  <a:rPr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delegate</a:t>
                </a:r>
                <a:r>
                  <a:rPr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</a:t>
                </a:r>
                <a:r>
                  <a:rPr lang="en-US" altLang="ko-KR" sz="1400" b="1" dirty="0">
                    <a:solidFill>
                      <a:srgbClr val="2E75B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PBFT</a:t>
                </a:r>
                <a:r>
                  <a:rPr lang="ko-KR" altLang="en-US" sz="1400" b="1" dirty="0">
                    <a:solidFill>
                      <a:srgbClr val="2E75B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방식으로 블록 생성</a:t>
                </a:r>
                <a:br>
                  <a:rPr lang="en-US" altLang="ko-KR" sz="1400" b="1" dirty="0">
                    <a:solidFill>
                      <a:srgbClr val="2E75B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lang="en-US" altLang="ko-KR" sz="1400" b="1" dirty="0">
                    <a:solidFill>
                      <a:srgbClr val="2E75B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	</a:t>
                </a:r>
                <a:r>
                  <a:rPr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2) </a:t>
                </a:r>
                <a:r>
                  <a:rPr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다른 </a:t>
                </a:r>
                <a:r>
                  <a:rPr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delegate</a:t>
                </a:r>
                <a:r>
                  <a:rPr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들은 블록에 대한 검증 수행</a:t>
                </a:r>
                <a:br>
                  <a:rPr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	3)</a:t>
                </a:r>
                <a:r>
                  <a:rPr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PBFT</a:t>
                </a:r>
                <a:r>
                  <a:rPr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끝나면 다음 </a:t>
                </a:r>
                <a:r>
                  <a:rPr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sub-round</a:t>
                </a:r>
                <a:r>
                  <a:rPr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진행</a:t>
                </a:r>
                <a:endParaRPr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7.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모든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delegate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들이 블록을 생성했을 경우 라운드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(round)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종료</a:t>
                </a:r>
                <a:b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endParaRPr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endParaRPr lang="ko-Kore-KR" altLang="en-US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94CC28C-DA0F-EA48-7474-821EFD7A0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" y="1152525"/>
                <a:ext cx="11780838" cy="5497728"/>
              </a:xfrm>
              <a:blipFill>
                <a:blip r:embed="rId2"/>
                <a:stretch>
                  <a:fillRect l="-431" t="-11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5F7C2591-0A5B-70A8-96E5-5C14835D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PoM_PBFT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(Proof of </a:t>
            </a:r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Merge_PBFT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F9C36041-39C3-C2C2-33EB-73C7C67CD108}"/>
                  </a:ext>
                </a:extLst>
              </p:cNvPr>
              <p:cNvSpPr/>
              <p:nvPr/>
            </p:nvSpPr>
            <p:spPr>
              <a:xfrm>
                <a:off x="10243457" y="6225098"/>
                <a:ext cx="1823480" cy="500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PBFT</a:t>
                </a:r>
                <a:r>
                  <a:rPr kumimoji="1" lang="ko-KR" altLang="en-US" sz="11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1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</m:ctrlPr>
                      </m:sSubPr>
                      <m:e>
                        <m:r>
                          <a:rPr kumimoji="1" lang="en-US" altLang="ko-KR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𝑆𝑢𝑏</m:t>
                        </m:r>
                        <m:r>
                          <a:rPr kumimoji="1" lang="en-US" altLang="ko-KR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−</m:t>
                        </m:r>
                        <m:r>
                          <a:rPr kumimoji="1" lang="en-US" altLang="ko-KR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𝑅𝑜𝑢𝑛𝑑</m:t>
                        </m:r>
                      </m:e>
                      <m:sub>
                        <m:r>
                          <a:rPr kumimoji="1" lang="en-US" altLang="ko-KR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𝑣</m:t>
                        </m:r>
                        <m:r>
                          <a:rPr kumimoji="1" lang="en-US" altLang="ko-KR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,</m:t>
                        </m:r>
                        <m:r>
                          <a:rPr kumimoji="1" lang="en-US" altLang="ko-KR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sz="11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with CRYSTAL-Dilithium</a:t>
                </a:r>
                <a:endParaRPr kumimoji="1" lang="ko-Kore-KR" altLang="en-US" sz="1100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F9C36041-39C3-C2C2-33EB-73C7C67CD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457" y="6225098"/>
                <a:ext cx="1823480" cy="5008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023546E8-CBA2-74A7-D99F-96CA60380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3"/>
          <a:stretch/>
        </p:blipFill>
        <p:spPr>
          <a:xfrm>
            <a:off x="8228908" y="1122217"/>
            <a:ext cx="1379445" cy="1378896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B742DE9-13B5-7CDF-A9D2-8618944E9306}"/>
              </a:ext>
            </a:extLst>
          </p:cNvPr>
          <p:cNvCxnSpPr>
            <a:cxnSpLocks/>
          </p:cNvCxnSpPr>
          <p:nvPr/>
        </p:nvCxnSpPr>
        <p:spPr>
          <a:xfrm flipV="1">
            <a:off x="10966868" y="1224697"/>
            <a:ext cx="0" cy="48685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2A586B-72B7-CBF2-AF26-99E5E4A5F0B4}"/>
                  </a:ext>
                </a:extLst>
              </p:cNvPr>
              <p:cNvSpPr txBox="1"/>
              <p:nvPr/>
            </p:nvSpPr>
            <p:spPr>
              <a:xfrm>
                <a:off x="7163140" y="1544127"/>
                <a:ext cx="1010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200" i="1" dirty="0" smtClean="0">
                        <a:latin typeface="Cambria Math" panose="02040503050406030204" pitchFamily="18" charset="0"/>
                      </a:rPr>
                      <m:t>𝑣𝑜𝑡𝑒</m:t>
                    </m:r>
                  </m:oMath>
                </a14:m>
                <a:r>
                  <a:rPr kumimoji="1" lang="ko-KR" altLang="en-US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값 생성</a:t>
                </a:r>
                <a:endPara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algn="ctr"/>
                <a:r>
                  <a:rPr kumimoji="1" lang="en-US" altLang="ko-KR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kumimoji="1" lang="ko-KR" altLang="en-US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난수</a:t>
                </a:r>
                <a:r>
                  <a:rPr kumimoji="1" lang="en-US" altLang="ko-KR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endParaRPr kumimoji="1" lang="ko-Kore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2A586B-72B7-CBF2-AF26-99E5E4A5F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140" y="1544127"/>
                <a:ext cx="1010405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6AA400AE-ABD7-DFFE-BDD7-7C43AC72E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255" y="2877311"/>
            <a:ext cx="1390749" cy="1390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E5EB6F-EE76-3AC1-EBEA-2DE35F79DDEF}"/>
              </a:ext>
            </a:extLst>
          </p:cNvPr>
          <p:cNvSpPr txBox="1"/>
          <p:nvPr/>
        </p:nvSpPr>
        <p:spPr>
          <a:xfrm>
            <a:off x="7048621" y="3279935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candidate pool</a:t>
            </a:r>
          </a:p>
          <a:p>
            <a:pPr algn="ctr"/>
            <a:r>
              <a:rPr kumimoji="1" lang="ko-Kore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생성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5F5405F-3D48-3EA1-A1F0-2B09F7BB515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8912771" y="4268060"/>
            <a:ext cx="5859" cy="3809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3421BCF-011B-1F20-481D-783D8ACA3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188" y="4648989"/>
            <a:ext cx="1391165" cy="1385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1F6CA10E-7EEB-50D4-F13E-BA2820044DFE}"/>
                  </a:ext>
                </a:extLst>
              </p:cNvPr>
              <p:cNvSpPr/>
              <p:nvPr/>
            </p:nvSpPr>
            <p:spPr>
              <a:xfrm>
                <a:off x="9300858" y="4198642"/>
                <a:ext cx="1068404" cy="5197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𝑣𝑜𝑡𝑒</m:t>
                    </m:r>
                  </m:oMath>
                </a14:m>
                <a:r>
                  <a:rPr kumimoji="1"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kumimoji="1" lang="ko-Kore-KR" altLang="en-US" sz="1400" dirty="0">
                    <a:solidFill>
                      <a:schemeClr val="tx1"/>
                    </a:solidFill>
                  </a:rPr>
                  <a:t>값을</a:t>
                </a:r>
                <a:r>
                  <a:rPr kumimoji="1" lang="ko-KR" altLang="en-US" sz="1400" dirty="0">
                    <a:solidFill>
                      <a:schemeClr val="tx1"/>
                    </a:solidFill>
                  </a:rPr>
                  <a:t> 기준으로</a:t>
                </a:r>
                <a:endParaRPr kumimoji="1" lang="ko-Kore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1F6CA10E-7EEB-50D4-F13E-BA2820044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58" y="4198642"/>
                <a:ext cx="1068404" cy="519763"/>
              </a:xfrm>
              <a:prstGeom prst="roundRect">
                <a:avLst/>
              </a:prstGeom>
              <a:blipFill>
                <a:blip r:embed="rId8"/>
                <a:stretch>
                  <a:fillRect t="-2381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12A7107-E3B1-82E2-2BF5-16AB7AB79425}"/>
              </a:ext>
            </a:extLst>
          </p:cNvPr>
          <p:cNvSpPr txBox="1"/>
          <p:nvPr/>
        </p:nvSpPr>
        <p:spPr>
          <a:xfrm>
            <a:off x="7001810" y="5139770"/>
            <a:ext cx="137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delegate pool</a:t>
            </a:r>
          </a:p>
          <a:p>
            <a:pPr algn="ctr"/>
            <a:r>
              <a:rPr kumimoji="1" lang="ko-Kore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생성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2FD6B81-0F62-5677-2BF0-206BDC654D9B}"/>
              </a:ext>
            </a:extLst>
          </p:cNvPr>
          <p:cNvCxnSpPr>
            <a:cxnSpLocks/>
          </p:cNvCxnSpPr>
          <p:nvPr/>
        </p:nvCxnSpPr>
        <p:spPr>
          <a:xfrm>
            <a:off x="10969840" y="5594729"/>
            <a:ext cx="10501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8800AD4-B98A-89B1-E6D9-990AE41B4E45}"/>
              </a:ext>
            </a:extLst>
          </p:cNvPr>
          <p:cNvCxnSpPr>
            <a:cxnSpLocks/>
          </p:cNvCxnSpPr>
          <p:nvPr/>
        </p:nvCxnSpPr>
        <p:spPr>
          <a:xfrm>
            <a:off x="10964026" y="2586353"/>
            <a:ext cx="103302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01B920-4800-7702-7D80-E60144300467}"/>
                  </a:ext>
                </a:extLst>
              </p:cNvPr>
              <p:cNvSpPr txBox="1"/>
              <p:nvPr/>
            </p:nvSpPr>
            <p:spPr>
              <a:xfrm>
                <a:off x="10976460" y="1406493"/>
                <a:ext cx="10081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ore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01B920-4800-7702-7D80-E60144300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6460" y="1406493"/>
                <a:ext cx="100816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A45F18-CAC6-EE61-57A3-A58651C853DB}"/>
                  </a:ext>
                </a:extLst>
              </p:cNvPr>
              <p:cNvSpPr txBox="1"/>
              <p:nvPr/>
            </p:nvSpPr>
            <p:spPr>
              <a:xfrm>
                <a:off x="10976460" y="5734706"/>
                <a:ext cx="10081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ore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A45F18-CAC6-EE61-57A3-A58651C8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6460" y="5734706"/>
                <a:ext cx="100816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5DAD4C-064D-FD40-E099-CC19011B4B2D}"/>
                  </a:ext>
                </a:extLst>
              </p:cNvPr>
              <p:cNvSpPr txBox="1"/>
              <p:nvPr/>
            </p:nvSpPr>
            <p:spPr>
              <a:xfrm>
                <a:off x="10932393" y="2068706"/>
                <a:ext cx="1172757" cy="268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sz="110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S</m:t>
                      </m:r>
                      <m:r>
                        <m:rPr>
                          <m:sty m:val="p"/>
                        </m:rPr>
                        <a:rPr kumimoji="1" lang="en-US" altLang="ko-Kore-KR" sz="1100" b="0" i="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ub</m:t>
                      </m:r>
                      <m:r>
                        <a:rPr kumimoji="1" lang="en-US" altLang="ko-Kore-KR" sz="1100" i="1" dirty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ore-KR" sz="11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5DAD4C-064D-FD40-E099-CC19011B4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2393" y="2068706"/>
                <a:ext cx="1172757" cy="2689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F2C3D-B5AC-DA9F-411A-C6BAE3418B2E}"/>
                  </a:ext>
                </a:extLst>
              </p:cNvPr>
              <p:cNvSpPr txBox="1"/>
              <p:nvPr/>
            </p:nvSpPr>
            <p:spPr>
              <a:xfrm>
                <a:off x="10911102" y="3578777"/>
                <a:ext cx="1153842" cy="268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sz="110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S</m:t>
                      </m:r>
                      <m:r>
                        <m:rPr>
                          <m:sty m:val="p"/>
                        </m:rPr>
                        <a:rPr kumimoji="1" lang="en-US" altLang="ko-Kore-KR" sz="1100" b="0" i="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ub</m:t>
                      </m:r>
                      <m:r>
                        <a:rPr kumimoji="1" lang="en-US" altLang="ko-Kore-KR" sz="1100" i="1" dirty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ore-KR" sz="11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,</m:t>
                          </m:r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F2C3D-B5AC-DA9F-411A-C6BAE3418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102" y="3578777"/>
                <a:ext cx="1153842" cy="2689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523077-0738-47C8-4A53-8987D70C0EE8}"/>
                  </a:ext>
                </a:extLst>
              </p:cNvPr>
              <p:cNvSpPr txBox="1"/>
              <p:nvPr/>
            </p:nvSpPr>
            <p:spPr>
              <a:xfrm>
                <a:off x="10932393" y="5082964"/>
                <a:ext cx="1172309" cy="268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sz="110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S</m:t>
                      </m:r>
                      <m:r>
                        <m:rPr>
                          <m:sty m:val="p"/>
                        </m:rPr>
                        <a:rPr kumimoji="1" lang="en-US" altLang="ko-Kore-KR" sz="1100" b="0" i="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ub</m:t>
                      </m:r>
                      <m:r>
                        <a:rPr kumimoji="1" lang="en-US" altLang="ko-Kore-KR" sz="1100" i="1" dirty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ore-KR" sz="11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,</m:t>
                          </m:r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523077-0738-47C8-4A53-8987D70C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2393" y="5082964"/>
                <a:ext cx="1172309" cy="2689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왼쪽 중괄호[L] 26">
            <a:extLst>
              <a:ext uri="{FF2B5EF4-FFF2-40B4-BE49-F238E27FC236}">
                <a16:creationId xmlns:a16="http://schemas.microsoft.com/office/drawing/2014/main" id="{535B2627-25CD-4BB6-3F57-5E1791662612}"/>
              </a:ext>
            </a:extLst>
          </p:cNvPr>
          <p:cNvSpPr/>
          <p:nvPr/>
        </p:nvSpPr>
        <p:spPr>
          <a:xfrm>
            <a:off x="10524255" y="1815081"/>
            <a:ext cx="408138" cy="3779648"/>
          </a:xfrm>
          <a:prstGeom prst="leftBrace">
            <a:avLst>
              <a:gd name="adj1" fmla="val 22619"/>
              <a:gd name="adj2" fmla="val 933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08F31F-4F2A-366D-4757-97DAFF0B0B7F}"/>
                  </a:ext>
                </a:extLst>
              </p:cNvPr>
              <p:cNvSpPr txBox="1"/>
              <p:nvPr/>
            </p:nvSpPr>
            <p:spPr>
              <a:xfrm>
                <a:off x="9782343" y="5172202"/>
                <a:ext cx="8382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kumimoji="1" lang="ko-Kore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08F31F-4F2A-366D-4757-97DAFF0B0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343" y="5172202"/>
                <a:ext cx="838243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8BA10AFF-C558-81A7-515F-109BE1D63AC4}"/>
                  </a:ext>
                </a:extLst>
              </p:cNvPr>
              <p:cNvSpPr/>
              <p:nvPr/>
            </p:nvSpPr>
            <p:spPr>
              <a:xfrm>
                <a:off x="9303841" y="2386661"/>
                <a:ext cx="1068404" cy="51976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𝑣𝑜𝑡𝑒</m:t>
                    </m:r>
                  </m:oMath>
                </a14:m>
                <a:r>
                  <a:rPr kumimoji="1" lang="ko-KR" altLang="en-US" sz="14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ore-KR" altLang="en-US" sz="14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값을</a:t>
                </a:r>
                <a:r>
                  <a:rPr kumimoji="1" lang="ko-KR" altLang="en-US" sz="14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통해 투표</a:t>
                </a:r>
                <a:endParaRPr kumimoji="1" lang="ko-Kore-KR" altLang="en-US" sz="1400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8BA10AFF-C558-81A7-515F-109BE1D63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841" y="2386661"/>
                <a:ext cx="1068404" cy="519763"/>
              </a:xfrm>
              <a:prstGeom prst="roundRect">
                <a:avLst/>
              </a:prstGeom>
              <a:blipFill>
                <a:blip r:embed="rId15"/>
                <a:stretch>
                  <a:fillRect b="-93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72EC6AB-52F7-0BA7-1816-5BDFEFE4EC88}"/>
              </a:ext>
            </a:extLst>
          </p:cNvPr>
          <p:cNvCxnSpPr>
            <a:cxnSpLocks/>
          </p:cNvCxnSpPr>
          <p:nvPr/>
        </p:nvCxnSpPr>
        <p:spPr>
          <a:xfrm flipH="1">
            <a:off x="8912771" y="2484527"/>
            <a:ext cx="5859" cy="3809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3AF9938-ED4A-E776-2C5D-E7A20A91CEFE}"/>
              </a:ext>
            </a:extLst>
          </p:cNvPr>
          <p:cNvCxnSpPr>
            <a:cxnSpLocks/>
          </p:cNvCxnSpPr>
          <p:nvPr/>
        </p:nvCxnSpPr>
        <p:spPr>
          <a:xfrm flipV="1">
            <a:off x="12019985" y="1224697"/>
            <a:ext cx="0" cy="48685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3D0786B-E0CE-4D05-5D28-8E943D3D73BF}"/>
              </a:ext>
            </a:extLst>
          </p:cNvPr>
          <p:cNvCxnSpPr>
            <a:cxnSpLocks/>
          </p:cNvCxnSpPr>
          <p:nvPr/>
        </p:nvCxnSpPr>
        <p:spPr>
          <a:xfrm>
            <a:off x="10964026" y="4842635"/>
            <a:ext cx="103302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67AEE6D4-2BF8-2940-1EE7-2D8FAE3ADC2B}"/>
              </a:ext>
            </a:extLst>
          </p:cNvPr>
          <p:cNvCxnSpPr>
            <a:cxnSpLocks/>
          </p:cNvCxnSpPr>
          <p:nvPr/>
        </p:nvCxnSpPr>
        <p:spPr>
          <a:xfrm>
            <a:off x="10964026" y="4090541"/>
            <a:ext cx="103302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A3820D93-158D-CFF5-E296-07D8B244994A}"/>
              </a:ext>
            </a:extLst>
          </p:cNvPr>
          <p:cNvCxnSpPr>
            <a:cxnSpLocks/>
          </p:cNvCxnSpPr>
          <p:nvPr/>
        </p:nvCxnSpPr>
        <p:spPr>
          <a:xfrm>
            <a:off x="10964026" y="3338447"/>
            <a:ext cx="103302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46F15DB5-A82E-15B6-E85F-9956BCB8B797}"/>
              </a:ext>
            </a:extLst>
          </p:cNvPr>
          <p:cNvCxnSpPr>
            <a:cxnSpLocks/>
          </p:cNvCxnSpPr>
          <p:nvPr/>
        </p:nvCxnSpPr>
        <p:spPr>
          <a:xfrm>
            <a:off x="10969840" y="1834259"/>
            <a:ext cx="10501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98EFCDD-FD0F-BB2E-D8AA-086C25901A2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9608353" y="5340525"/>
            <a:ext cx="260091" cy="123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8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C7751DB-5C8B-4218-B43B-FDDB2A6115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1920" y="969911"/>
                <a:ext cx="11368160" cy="5422798"/>
              </a:xfrm>
            </p:spPr>
            <p:txBody>
              <a:bodyPr>
                <a:normAutofit/>
              </a:bodyPr>
              <a:lstStyle/>
              <a:p>
                <a:pPr marL="571500" lvl="0" indent="-457200">
                  <a:lnSpc>
                    <a:spcPct val="150000"/>
                  </a:lnSpc>
                  <a:buClr>
                    <a:prstClr val="black"/>
                  </a:buClr>
                  <a:buFont typeface="+mj-lt"/>
                  <a:buAutoNum type="arabicPeriod"/>
                </a:pPr>
                <a:r>
                  <a:rPr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Vote</a:t>
                </a:r>
                <a:r>
                  <a:rPr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값 생성</a:t>
                </a:r>
                <a:r>
                  <a:rPr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:</a:t>
                </a:r>
                <a:r>
                  <a:rPr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lang="en-US" altLang="ko-Kore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Verifiable Random Function</a:t>
                </a:r>
                <a:r>
                  <a:rPr lang="ko-Kore-KR" altLang="en-US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을</a:t>
                </a:r>
                <a:r>
                  <a:rPr lang="ko-KR" altLang="en-US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통해 </a:t>
                </a:r>
                <a:r>
                  <a:rPr lang="en-US" altLang="ko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vote</a:t>
                </a:r>
                <a:r>
                  <a:rPr lang="ko-KR" altLang="en-US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값 생성</a:t>
                </a:r>
                <a:b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0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 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𝑣𝑜𝑡𝑒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 ≤ 1</m:t>
                    </m:r>
                  </m:oMath>
                </a14:m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(1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가까울 수록 좋음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b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난수를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vote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값으로 사용함으로써 </a:t>
                </a:r>
                <a:r>
                  <a:rPr lang="ko-KR" altLang="en-US" sz="1600" b="1" dirty="0">
                    <a:solidFill>
                      <a:srgbClr val="2E75B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중앙 집중화 완화</a:t>
                </a:r>
                <a:br>
                  <a:rPr lang="en-US" altLang="ko-KR" sz="1600" b="1" dirty="0">
                    <a:solidFill>
                      <a:srgbClr val="2E75B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</a:b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</a:t>
                </a:r>
                <a:r>
                  <a:rPr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해당 값은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delegate</a:t>
                </a:r>
                <a:r>
                  <a:rPr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를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선출할 때도 사용</a:t>
                </a:r>
                <a:endParaRPr lang="en-US" altLang="ko-KR" sz="1600" dirty="0">
                  <a:solidFill>
                    <a:srgbClr val="2E75B6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1">
                  <a:lnSpc>
                    <a:spcPct val="130000"/>
                  </a:lnSpc>
                  <a:buClr>
                    <a:prstClr val="black"/>
                  </a:buClr>
                  <a:buFont typeface="+mj-lt"/>
                  <a:buAutoNum type="arabicPeriod"/>
                </a:pPr>
                <a:endParaRPr lang="en-US" altLang="ko-KR" sz="1600" b="1" dirty="0">
                  <a:solidFill>
                    <a:srgbClr val="2E75B6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1">
                  <a:lnSpc>
                    <a:spcPct val="130000"/>
                  </a:lnSpc>
                  <a:buClr>
                    <a:prstClr val="black"/>
                  </a:buClr>
                  <a:buFont typeface="+mj-lt"/>
                  <a:buAutoNum type="arabicPeriod"/>
                </a:pPr>
                <a:endParaRPr lang="en-US" altLang="ko-KR" sz="1600" b="1" dirty="0">
                  <a:solidFill>
                    <a:srgbClr val="2E75B6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marL="114300" indent="0">
                  <a:lnSpc>
                    <a:spcPct val="130000"/>
                  </a:lnSpc>
                  <a:buClr>
                    <a:prstClr val="black"/>
                  </a:buClr>
                  <a:buNone/>
                </a:pPr>
                <a:r>
                  <a:rPr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VRF (Verifiable Random Function)</a:t>
                </a:r>
                <a:r>
                  <a:rPr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:</a:t>
                </a:r>
                <a:r>
                  <a:rPr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lang="ko-KR" altLang="en-US" sz="20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생성된 </a:t>
                </a:r>
                <a:r>
                  <a:rPr lang="ko-KR" altLang="en-US" sz="20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난수 값이 유효한지 검증 가능한 함수</a:t>
                </a:r>
                <a:endParaRPr lang="en-US" altLang="ko-KR" sz="2000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  <a:buClr>
                    <a:prstClr val="black"/>
                  </a:buClr>
                </a:pP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Keygen</a:t>
                </a:r>
                <a:r>
                  <a:rPr lang="en-US" altLang="ko-Kore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(r) → (VK, SK)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: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임의의 입력에서 키 생성 알고리즘은 검증 키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VK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비밀 키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SK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이루어진 키 쌍을 생성</a:t>
                </a:r>
                <a:endParaRPr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  <a:buClr>
                    <a:prstClr val="black"/>
                  </a:buClr>
                </a:pPr>
                <a:r>
                  <a:rPr lang="en-US" altLang="ko-Kore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Evaluate(SK, X) → (Y, ⍴)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: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평가 알고리즘은 비밀 키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SK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메시지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X</a:t>
                </a:r>
                <a:r>
                  <a:rPr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입력하여 의사 난수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Y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증명 ⍴</a:t>
                </a:r>
                <a:r>
                  <a:rPr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생성</a:t>
                </a:r>
                <a:endParaRPr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150000"/>
                  </a:lnSpc>
                  <a:buClr>
                    <a:prstClr val="black"/>
                  </a:buClr>
                </a:pPr>
                <a:r>
                  <a:rPr lang="en-US" altLang="ko-Kore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Verify(VK, X, Y, ⍴) → 0/1 </a:t>
                </a:r>
                <a:r>
                  <a:rPr lang="en-US" altLang="ko-Kore-KR" sz="1200" i="0" dirty="0">
                    <a:solidFill>
                      <a:srgbClr val="000000"/>
                    </a:solidFill>
                    <a:effectLst/>
                    <a:latin typeface="se-nanumgothic"/>
                  </a:rPr>
                  <a:t>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검증 알고리즘은 검증 키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VK,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메시지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X,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난수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Y,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증명 ⍴</a:t>
                </a:r>
                <a:r>
                  <a:rPr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입력</a:t>
                </a:r>
                <a:b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Y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SK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X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대한 평가 알고리즘에서 생성된 난수임이 검증된 경우에만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 출력</a:t>
                </a:r>
                <a:endParaRPr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C7751DB-5C8B-4218-B43B-FDDB2A611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1920" y="969911"/>
                <a:ext cx="11368160" cy="54227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DA36BAD2-E36B-4ECE-9945-B2AC9665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PoM_PBFT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(Proof of </a:t>
            </a:r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Merge_PBFT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dirty="0"/>
          </a:p>
        </p:txBody>
      </p:sp>
      <p:sp>
        <p:nvSpPr>
          <p:cNvPr id="39" name="직사각형 9">
            <a:extLst>
              <a:ext uri="{FF2B5EF4-FFF2-40B4-BE49-F238E27FC236}">
                <a16:creationId xmlns:a16="http://schemas.microsoft.com/office/drawing/2014/main" id="{2A85A716-A868-4CAF-873A-B0CDE87634A5}"/>
              </a:ext>
            </a:extLst>
          </p:cNvPr>
          <p:cNvSpPr txBox="1">
            <a:spLocks/>
          </p:cNvSpPr>
          <p:nvPr/>
        </p:nvSpPr>
        <p:spPr>
          <a:xfrm>
            <a:off x="11780080" y="6482770"/>
            <a:ext cx="411921" cy="3752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599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6BAD2-E36B-4ECE-9945-B2AC9665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PoM_PBFT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(Proof of </a:t>
            </a:r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Merge_PBFT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C7751DB-5C8B-4218-B43B-FDDB2A6115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" y="969911"/>
                <a:ext cx="12192000" cy="5512860"/>
              </a:xfrm>
            </p:spPr>
            <p:txBody>
              <a:bodyPr>
                <a:normAutofit/>
              </a:bodyPr>
              <a:lstStyle/>
              <a:p>
                <a:pPr marL="114300" indent="0">
                  <a:lnSpc>
                    <a:spcPct val="150000"/>
                  </a:lnSpc>
                  <a:buClr>
                    <a:prstClr val="black"/>
                  </a:buClr>
                  <a:buNone/>
                </a:pPr>
                <a:r>
                  <a:rPr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2.</a:t>
                </a:r>
                <a:r>
                  <a:rPr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 </a:t>
                </a:r>
                <a:r>
                  <a:rPr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Delegate</a:t>
                </a:r>
                <a:r>
                  <a:rPr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선출</a:t>
                </a:r>
                <a:endPara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571500" lvl="1" indent="0">
                  <a:lnSpc>
                    <a:spcPct val="150000"/>
                  </a:lnSpc>
                  <a:buClr>
                    <a:prstClr val="black"/>
                  </a:buClr>
                  <a:buNone/>
                </a:pP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1)</a:t>
                </a:r>
                <a:r>
                  <a:rPr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후보자 등록 </a:t>
                </a: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블록 생성자가 되고 싶은 노드들은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candidate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등록을 하고 투표를 받기 위해 홍보 </a:t>
                </a:r>
                <a:b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	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예시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)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자신의 홍보 웹사이트에 </a:t>
                </a:r>
                <a:r>
                  <a:rPr lang="ko-Kore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블록을 생성할 수 있는 </a:t>
                </a:r>
                <a:r>
                  <a:rPr lang="en-US" altLang="ko-Kore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SW/HW </a:t>
                </a:r>
                <a:r>
                  <a:rPr lang="ko-Kore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스펙 명시</a:t>
                </a:r>
                <a:endParaRPr lang="en-US" altLang="ko-Kore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571500" lvl="1" indent="0">
                  <a:lnSpc>
                    <a:spcPct val="150000"/>
                  </a:lnSpc>
                  <a:buClr>
                    <a:prstClr val="black"/>
                  </a:buClr>
                  <a:buNone/>
                </a:pP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2)</a:t>
                </a:r>
                <a:r>
                  <a:rPr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투표 시작 </a:t>
                </a: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생성하고자 하는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블록의 헤더를 전송함으로써 투표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(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트랜잭션의 형태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𝑣𝑜𝑡𝑒𝑇𝑥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)</a:t>
                </a:r>
                <a:b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	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voter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들은 생성하고자 하는 블록의 헤더에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vote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값을 포함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(Merging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을 위한 과정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)</a:t>
                </a:r>
                <a:endParaRPr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571500" lvl="1" indent="0">
                  <a:lnSpc>
                    <a:spcPct val="150000"/>
                  </a:lnSpc>
                  <a:buClr>
                    <a:prstClr val="black"/>
                  </a:buClr>
                  <a:buNone/>
                </a:pP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3)</a:t>
                </a:r>
                <a:r>
                  <a:rPr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Candidate pool </a:t>
                </a:r>
                <a:r>
                  <a:rPr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생성 </a:t>
                </a: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투표 시간이 끝나고 집계하여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𝑠𝑢𝑚𝑉𝑜𝑡𝑒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값이 큰 상위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𝑁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명의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candidate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들로 구성된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candidate pool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생성</a:t>
                </a:r>
                <a:b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	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𝑠𝑢𝑚𝑉𝑜𝑡𝑒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값은 투표 받은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vote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값의 합</a:t>
                </a:r>
                <a:endParaRPr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marL="571500" lvl="1" indent="0">
                  <a:lnSpc>
                    <a:spcPct val="150000"/>
                  </a:lnSpc>
                  <a:buClr>
                    <a:prstClr val="black"/>
                  </a:buClr>
                  <a:buNone/>
                </a:pP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4) Delegate pool </a:t>
                </a:r>
                <a:r>
                  <a:rPr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생성 </a:t>
                </a:r>
                <a:r>
                  <a:rPr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:</a:t>
                </a:r>
                <a:r>
                  <a:rPr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각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candidate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들이 생성했던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𝑣𝑜𝑡𝑒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따라 상위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𝑁</m:t>
                    </m:r>
                  </m:oMath>
                </a14:m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명을 </a:t>
                </a:r>
                <a: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delegate</a:t>
                </a:r>
                <a:r>
                  <a:rPr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선정</a:t>
                </a:r>
                <a:br>
                  <a:rPr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endParaRPr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C7751DB-5C8B-4218-B43B-FDDB2A611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" y="969911"/>
                <a:ext cx="12192000" cy="5512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9">
            <a:extLst>
              <a:ext uri="{FF2B5EF4-FFF2-40B4-BE49-F238E27FC236}">
                <a16:creationId xmlns:a16="http://schemas.microsoft.com/office/drawing/2014/main" id="{2A85A716-A868-4CAF-873A-B0CDE87634A5}"/>
              </a:ext>
            </a:extLst>
          </p:cNvPr>
          <p:cNvSpPr txBox="1">
            <a:spLocks/>
          </p:cNvSpPr>
          <p:nvPr/>
        </p:nvSpPr>
        <p:spPr>
          <a:xfrm>
            <a:off x="11780080" y="6482770"/>
            <a:ext cx="411921" cy="3752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14</a:t>
            </a:fld>
            <a:endParaRPr lang="en-US" altLang="ko-KR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F789135-989E-A6B8-159B-E807760B870F}"/>
              </a:ext>
            </a:extLst>
          </p:cNvPr>
          <p:cNvGrpSpPr/>
          <p:nvPr/>
        </p:nvGrpSpPr>
        <p:grpSpPr>
          <a:xfrm>
            <a:off x="1291458" y="4769113"/>
            <a:ext cx="9747699" cy="1594206"/>
            <a:chOff x="1291458" y="4499605"/>
            <a:chExt cx="9747699" cy="159420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D98D117-FB16-A917-7454-6D2489E21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326" y="4826613"/>
              <a:ext cx="432877" cy="52600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C7EC213-21A8-14CE-906C-93A168D72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764" y="4826614"/>
              <a:ext cx="505279" cy="52600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F78ABEF-AABA-8739-6520-6FAC63FD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9310" y="4826613"/>
              <a:ext cx="432877" cy="52600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82AA24C-225B-6635-1E42-7BDC60EDA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0656" y="4826614"/>
              <a:ext cx="505279" cy="52600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9FDFA93-94CF-1349-AF99-1DD36E16D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3295" y="4826613"/>
              <a:ext cx="432877" cy="52600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BC7071F-C5D3-DB96-775A-4C5B7C47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8887" y="4826613"/>
              <a:ext cx="432877" cy="526005"/>
            </a:xfrm>
            <a:prstGeom prst="rect">
              <a:avLst/>
            </a:prstGeom>
          </p:spPr>
        </p:pic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9692D78-7BA8-7ABE-6FBD-D67304B5F4E2}"/>
                </a:ext>
              </a:extLst>
            </p:cNvPr>
            <p:cNvCxnSpPr>
              <a:cxnSpLocks/>
            </p:cNvCxnSpPr>
            <p:nvPr/>
          </p:nvCxnSpPr>
          <p:spPr>
            <a:xfrm>
              <a:off x="1927813" y="5364395"/>
              <a:ext cx="199564" cy="0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9FA1CF4-B745-2DF5-2677-C1B0D9DB3666}"/>
                </a:ext>
              </a:extLst>
            </p:cNvPr>
            <p:cNvCxnSpPr>
              <a:cxnSpLocks/>
            </p:cNvCxnSpPr>
            <p:nvPr/>
          </p:nvCxnSpPr>
          <p:spPr>
            <a:xfrm>
              <a:off x="2387964" y="5364395"/>
              <a:ext cx="199564" cy="0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DC55728-8907-86FB-5583-958BE377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293" y="4667001"/>
              <a:ext cx="432877" cy="52600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20C1FB3-018C-46B3-9F0D-259824699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3356" y="4848082"/>
              <a:ext cx="336841" cy="350658"/>
            </a:xfrm>
            <a:prstGeom prst="rect">
              <a:avLst/>
            </a:prstGeom>
          </p:spPr>
        </p:pic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B0B588A8-66C3-DA3C-095D-ACB5FE3DEF62}"/>
                </a:ext>
              </a:extLst>
            </p:cNvPr>
            <p:cNvCxnSpPr>
              <a:cxnSpLocks/>
            </p:cNvCxnSpPr>
            <p:nvPr/>
          </p:nvCxnSpPr>
          <p:spPr>
            <a:xfrm>
              <a:off x="4436631" y="4973095"/>
              <a:ext cx="186725" cy="0"/>
            </a:xfrm>
            <a:prstGeom prst="straightConnector1">
              <a:avLst/>
            </a:prstGeom>
            <a:ln w="31750">
              <a:solidFill>
                <a:schemeClr val="accent6">
                  <a:lumMod val="60000"/>
                  <a:lumOff val="40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93BB222-4711-1387-A217-A3940516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8737" y="4667001"/>
              <a:ext cx="432877" cy="526006"/>
            </a:xfrm>
            <a:prstGeom prst="rect">
              <a:avLst/>
            </a:prstGeom>
          </p:spPr>
        </p:pic>
        <p:sp>
          <p:nvSpPr>
            <p:cNvPr id="69" name="오른쪽 화살표[R] 68">
              <a:extLst>
                <a:ext uri="{FF2B5EF4-FFF2-40B4-BE49-F238E27FC236}">
                  <a16:creationId xmlns:a16="http://schemas.microsoft.com/office/drawing/2014/main" id="{6D74B018-5D96-E2F9-0D4D-EDE14FE23216}"/>
                </a:ext>
              </a:extLst>
            </p:cNvPr>
            <p:cNvSpPr/>
            <p:nvPr/>
          </p:nvSpPr>
          <p:spPr>
            <a:xfrm>
              <a:off x="3110959" y="4930545"/>
              <a:ext cx="432878" cy="16495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DFFACAD-F72D-3F32-55BA-25F4FF82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7934" y="4654502"/>
              <a:ext cx="536284" cy="558282"/>
            </a:xfrm>
            <a:prstGeom prst="rect">
              <a:avLst/>
            </a:prstGeom>
          </p:spPr>
        </p:pic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C9B28A2-9341-8586-2F16-4F5522DE8CE9}"/>
                </a:ext>
              </a:extLst>
            </p:cNvPr>
            <p:cNvCxnSpPr>
              <a:cxnSpLocks/>
            </p:cNvCxnSpPr>
            <p:nvPr/>
          </p:nvCxnSpPr>
          <p:spPr>
            <a:xfrm>
              <a:off x="7041223" y="4926494"/>
              <a:ext cx="186725" cy="0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오른쪽 화살표[R] 71">
              <a:extLst>
                <a:ext uri="{FF2B5EF4-FFF2-40B4-BE49-F238E27FC236}">
                  <a16:creationId xmlns:a16="http://schemas.microsoft.com/office/drawing/2014/main" id="{82F7CBA6-9724-78E6-BC38-1950766F8258}"/>
                </a:ext>
              </a:extLst>
            </p:cNvPr>
            <p:cNvSpPr/>
            <p:nvPr/>
          </p:nvSpPr>
          <p:spPr>
            <a:xfrm>
              <a:off x="5497054" y="4930545"/>
              <a:ext cx="432878" cy="16495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68705B80-5EDC-C190-DF66-659E39F50699}"/>
                </a:ext>
              </a:extLst>
            </p:cNvPr>
            <p:cNvSpPr/>
            <p:nvPr/>
          </p:nvSpPr>
          <p:spPr>
            <a:xfrm>
              <a:off x="1291458" y="4499605"/>
              <a:ext cx="1672032" cy="1152257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1D472A1B-CB79-9D3A-18D3-7F5A3BC58651}"/>
                </a:ext>
              </a:extLst>
            </p:cNvPr>
            <p:cNvSpPr/>
            <p:nvPr/>
          </p:nvSpPr>
          <p:spPr>
            <a:xfrm>
              <a:off x="3684430" y="4499605"/>
              <a:ext cx="1672032" cy="1152257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6" name="모서리가 둥근 직사각형 75">
              <a:extLst>
                <a:ext uri="{FF2B5EF4-FFF2-40B4-BE49-F238E27FC236}">
                  <a16:creationId xmlns:a16="http://schemas.microsoft.com/office/drawing/2014/main" id="{13DEAFB2-77B3-AE5B-F0A9-3C07BBE38F0A}"/>
                </a:ext>
              </a:extLst>
            </p:cNvPr>
            <p:cNvSpPr/>
            <p:nvPr/>
          </p:nvSpPr>
          <p:spPr>
            <a:xfrm>
              <a:off x="6077402" y="4499605"/>
              <a:ext cx="2120907" cy="1152257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92D2254-8E52-0CAB-D575-0922E59A8761}"/>
                </a:ext>
              </a:extLst>
            </p:cNvPr>
            <p:cNvSpPr txBox="1"/>
            <p:nvPr/>
          </p:nvSpPr>
          <p:spPr>
            <a:xfrm>
              <a:off x="3806877" y="5294386"/>
              <a:ext cx="1446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400" dirty="0"/>
                <a:t>random number</a:t>
              </a:r>
              <a:endParaRPr kumimoji="1" lang="ko-Kore-KR" altLang="en-US" sz="14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BD233F0-B76C-7EA2-68B3-981E39EAFAE1}"/>
                </a:ext>
              </a:extLst>
            </p:cNvPr>
            <p:cNvSpPr txBox="1"/>
            <p:nvPr/>
          </p:nvSpPr>
          <p:spPr>
            <a:xfrm>
              <a:off x="1486015" y="5755257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600" dirty="0">
                  <a:latin typeface="+mn-ea"/>
                  <a:ea typeface="+mn-ea"/>
                  <a:cs typeface="+mn-cs"/>
                </a:rPr>
                <a:t>후보자</a:t>
              </a:r>
              <a:r>
                <a:rPr kumimoji="1" lang="ko-KR" altLang="en-US" sz="1600" dirty="0">
                  <a:latin typeface="+mn-ea"/>
                  <a:ea typeface="+mn-ea"/>
                  <a:cs typeface="+mn-cs"/>
                </a:rPr>
                <a:t> </a:t>
              </a:r>
              <a:r>
                <a:rPr kumimoji="1" lang="ko-Kore-KR" altLang="en-US" sz="1600" dirty="0">
                  <a:latin typeface="+mn-ea"/>
                  <a:ea typeface="+mn-ea"/>
                  <a:cs typeface="+mn-cs"/>
                </a:rPr>
                <a:t>등록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B307570-F6D4-D05C-5556-D195AC0DFC0A}"/>
                </a:ext>
              </a:extLst>
            </p:cNvPr>
            <p:cNvSpPr txBox="1"/>
            <p:nvPr/>
          </p:nvSpPr>
          <p:spPr>
            <a:xfrm>
              <a:off x="6154497" y="5755257"/>
              <a:ext cx="20521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+mn-lt"/>
                </a:rPr>
                <a:t>Candidate Pool </a:t>
              </a:r>
              <a:r>
                <a:rPr kumimoji="1" lang="ko-Kore-KR" altLang="en-US" sz="1600" dirty="0">
                  <a:latin typeface="+mn-lt"/>
                </a:rPr>
                <a:t>생성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FAD37-5973-46BE-44CA-77A3142D419A}"/>
                </a:ext>
              </a:extLst>
            </p:cNvPr>
            <p:cNvSpPr txBox="1"/>
            <p:nvPr/>
          </p:nvSpPr>
          <p:spPr>
            <a:xfrm>
              <a:off x="3951883" y="5755257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600" dirty="0">
                  <a:latin typeface="+mn-ea"/>
                  <a:ea typeface="+mn-ea"/>
                  <a:cs typeface="+mn-cs"/>
                </a:rPr>
                <a:t>투표 시작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34C984F-EE60-FAC2-3322-2B99CFE9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1308" y="4836310"/>
              <a:ext cx="352547" cy="367009"/>
            </a:xfrm>
            <a:prstGeom prst="rect">
              <a:avLst/>
            </a:prstGeom>
          </p:spPr>
        </p:pic>
        <p:sp>
          <p:nvSpPr>
            <p:cNvPr id="41" name="오른쪽 화살표[R] 40">
              <a:extLst>
                <a:ext uri="{FF2B5EF4-FFF2-40B4-BE49-F238E27FC236}">
                  <a16:creationId xmlns:a16="http://schemas.microsoft.com/office/drawing/2014/main" id="{7F5CA007-9AE8-847A-284F-771BA37F73A5}"/>
                </a:ext>
              </a:extLst>
            </p:cNvPr>
            <p:cNvSpPr/>
            <p:nvPr/>
          </p:nvSpPr>
          <p:spPr>
            <a:xfrm>
              <a:off x="8337902" y="4930545"/>
              <a:ext cx="432878" cy="16495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325EADCE-0E8B-04A3-4EA6-2EBEC309F75E}"/>
                </a:ext>
              </a:extLst>
            </p:cNvPr>
            <p:cNvSpPr/>
            <p:nvPr/>
          </p:nvSpPr>
          <p:spPr>
            <a:xfrm>
              <a:off x="8918250" y="4499605"/>
              <a:ext cx="2120907" cy="1152257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322E2E-8155-15F8-9E94-6BF4A54CC47B}"/>
                </a:ext>
              </a:extLst>
            </p:cNvPr>
            <p:cNvSpPr txBox="1"/>
            <p:nvPr/>
          </p:nvSpPr>
          <p:spPr>
            <a:xfrm>
              <a:off x="9052253" y="5755257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 dirty="0"/>
                <a:t>Delegate</a:t>
              </a:r>
              <a:r>
                <a:rPr kumimoji="1" lang="en-US" altLang="ko-Kore-KR" sz="1600" dirty="0">
                  <a:latin typeface="+mn-lt"/>
                </a:rPr>
                <a:t> Pool </a:t>
              </a:r>
              <a:r>
                <a:rPr kumimoji="1" lang="ko-Kore-KR" altLang="en-US" sz="1600" dirty="0">
                  <a:latin typeface="+mn-lt"/>
                </a:rPr>
                <a:t>생성</a:t>
              </a: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0D7F8A8-85C8-07D6-6011-129B52824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74953" y="4574345"/>
              <a:ext cx="687222" cy="711144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788D14-BA53-4918-1968-40ACCAC3E92C}"/>
                </a:ext>
              </a:extLst>
            </p:cNvPr>
            <p:cNvSpPr txBox="1"/>
            <p:nvPr/>
          </p:nvSpPr>
          <p:spPr>
            <a:xfrm>
              <a:off x="6330535" y="5294386"/>
              <a:ext cx="15488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400" dirty="0"/>
                <a:t>sum vote</a:t>
              </a:r>
              <a:r>
                <a:rPr kumimoji="1" lang="ko-KR" altLang="en-US" sz="1400" dirty="0"/>
                <a:t> 높은 순</a:t>
              </a:r>
              <a:endParaRPr kumimoji="1" lang="ko-Kore-KR" altLang="en-US" sz="1400" dirty="0"/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1621C659-5FD7-21F4-DBDA-DB185D758D30}"/>
                </a:ext>
              </a:extLst>
            </p:cNvPr>
            <p:cNvCxnSpPr>
              <a:cxnSpLocks/>
            </p:cNvCxnSpPr>
            <p:nvPr/>
          </p:nvCxnSpPr>
          <p:spPr>
            <a:xfrm>
              <a:off x="9841298" y="4926494"/>
              <a:ext cx="186725" cy="0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C416C9-DEE7-8A26-EE62-46F2BAFA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52253" y="4574345"/>
              <a:ext cx="687222" cy="71114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DED3D66-B128-6719-BFD0-AA382A9301BB}"/>
                </a:ext>
              </a:extLst>
            </p:cNvPr>
            <p:cNvSpPr txBox="1"/>
            <p:nvPr/>
          </p:nvSpPr>
          <p:spPr>
            <a:xfrm>
              <a:off x="9285277" y="5294386"/>
              <a:ext cx="13901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400" dirty="0"/>
                <a:t>vote</a:t>
              </a:r>
              <a:r>
                <a:rPr kumimoji="1" lang="ko-KR" altLang="en-US" sz="1400" dirty="0"/>
                <a:t> 값 높은 순</a:t>
              </a:r>
              <a:endParaRPr kumimoji="1" lang="ko-Kore-KR" altLang="en-US" sz="1400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E1AC1595-1DD4-61B5-C430-41D8C90B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94817" y="4553845"/>
              <a:ext cx="687222" cy="745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00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PoM_PBFT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(Proof of </a:t>
            </a:r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Merge_PBFT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920" y="1148315"/>
            <a:ext cx="11780080" cy="5709685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1600"/>
              </a:spcBef>
              <a:buSzTx/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 CRYSTALS-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Dilithium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서명을 통한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PBFT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합의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  <a:spcBef>
                <a:spcPts val="1100"/>
              </a:spcBef>
            </a:pP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Delegate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각 </a:t>
            </a: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sub-round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ko-KR" altLang="en-US" sz="1600" kern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교대로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블록을 제안</a:t>
            </a:r>
            <a:b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kumimoji="1" lang="en-US" altLang="ko-KR" sz="1600" i="0" dirty="0">
                <a:latin typeface="NanumGothic" panose="020D0604000000000000" pitchFamily="34" charset="-127"/>
                <a:ea typeface="NanumGothic" panose="020D0604000000000000" pitchFamily="34" charset="-127"/>
              </a:rPr>
              <a:t>delegate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들이 블록을 생성했을 경우 라운드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i="0" dirty="0">
                <a:latin typeface="NanumGothic" panose="020D0604000000000000" pitchFamily="34" charset="-127"/>
                <a:ea typeface="NanumGothic" panose="020D0604000000000000" pitchFamily="34" charset="-127"/>
              </a:rPr>
              <a:t>round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종료</a:t>
            </a:r>
            <a:b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 </a:t>
            </a:r>
            <a:r>
              <a:rPr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voter</a:t>
            </a:r>
            <a:r>
              <a:rPr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들의 블록 전체를 </a:t>
            </a:r>
            <a:r>
              <a:rPr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merging</a:t>
            </a:r>
            <a:r>
              <a:rPr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함으로써 블록 병합</a:t>
            </a:r>
            <a:br>
              <a:rPr lang="en-US" altLang="ko-Kore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 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각 </a:t>
            </a: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sub-round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마다 블록 생성자는 한 명이고</a:t>
            </a: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다른 </a:t>
            </a:r>
            <a:r>
              <a:rPr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delegate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는 </a:t>
            </a:r>
            <a:r>
              <a:rPr lang="ko-KR" altLang="en-US" sz="1600" kern="12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블록 검증자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가 됨</a:t>
            </a:r>
            <a:b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 </a:t>
            </a:r>
            <a:r>
              <a:rPr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Delegate</a:t>
            </a:r>
            <a:r>
              <a:rPr lang="ko-KR" altLang="en-US" sz="16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끼리의</a:t>
            </a:r>
            <a:r>
              <a:rPr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PBFT(</a:t>
            </a:r>
            <a:r>
              <a:rPr lang="en-US" altLang="ko-KR" sz="16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dBFT</a:t>
            </a:r>
            <a:r>
              <a:rPr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)</a:t>
            </a:r>
            <a:r>
              <a:rPr lang="ko-KR" altLang="en-US" sz="16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통해 </a:t>
            </a:r>
            <a:r>
              <a:rPr lang="en-US" altLang="ko-KR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Scalability </a:t>
            </a:r>
            <a:r>
              <a:rPr lang="ko-KR" altLang="en-US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향상</a:t>
            </a:r>
            <a:br>
              <a:rPr lang="en-US" altLang="ko-KR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lang="ko-KR" altLang="en-US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PBFT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를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통한 </a:t>
            </a:r>
            <a:r>
              <a:rPr lang="ko-KR" altLang="en-US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비잔틴 장군 문제 해결</a:t>
            </a:r>
            <a:endParaRPr lang="en-US" altLang="ko-KR" sz="1600" b="1" dirty="0">
              <a:solidFill>
                <a:srgbClr val="2E75B6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A1258-9757-B1AA-40FF-1CD293F61582}"/>
              </a:ext>
            </a:extLst>
          </p:cNvPr>
          <p:cNvSpPr txBox="1"/>
          <p:nvPr/>
        </p:nvSpPr>
        <p:spPr>
          <a:xfrm>
            <a:off x="2148294" y="6312956"/>
            <a:ext cx="314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latin typeface="+mn-ea"/>
              </a:rPr>
              <a:t>Dilithium</a:t>
            </a:r>
            <a:r>
              <a:rPr kumimoji="1" lang="ko-Kore-KR" altLang="en-US" b="1" dirty="0">
                <a:latin typeface="+mn-ea"/>
                <a:ea typeface="+mn-ea"/>
                <a:cs typeface="+mn-cs"/>
              </a:rPr>
              <a:t> 서명을 통한 </a:t>
            </a:r>
            <a:r>
              <a:rPr kumimoji="1" lang="en-US" altLang="ko-Kore-KR" b="1" dirty="0">
                <a:latin typeface="+mn-ea"/>
                <a:ea typeface="+mn-ea"/>
                <a:cs typeface="+mn-cs"/>
              </a:rPr>
              <a:t>PBFT</a:t>
            </a:r>
            <a:endParaRPr kumimoji="1" lang="ko-Kore-KR" altLang="en-US" b="1" dirty="0">
              <a:latin typeface="+mn-ea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16B71-60EF-CBAF-2F85-A208916B49B6}"/>
              </a:ext>
            </a:extLst>
          </p:cNvPr>
          <p:cNvSpPr txBox="1"/>
          <p:nvPr/>
        </p:nvSpPr>
        <p:spPr>
          <a:xfrm>
            <a:off x="8972377" y="631295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latin typeface="+mn-ea"/>
                <a:ea typeface="+mn-ea"/>
                <a:cs typeface="+mn-cs"/>
              </a:rPr>
              <a:t>PBFT </a:t>
            </a:r>
            <a:r>
              <a:rPr kumimoji="1" lang="ko-Kore-KR" altLang="en-US" b="1" dirty="0">
                <a:latin typeface="+mn-ea"/>
                <a:ea typeface="+mn-ea"/>
                <a:cs typeface="+mn-cs"/>
              </a:rPr>
              <a:t>합의과정</a:t>
            </a:r>
          </a:p>
        </p:txBody>
      </p:sp>
      <p:sp>
        <p:nvSpPr>
          <p:cNvPr id="33" name="직사각형 9">
            <a:extLst>
              <a:ext uri="{FF2B5EF4-FFF2-40B4-BE49-F238E27FC236}">
                <a16:creationId xmlns:a16="http://schemas.microsoft.com/office/drawing/2014/main" id="{A3423FC4-43C1-4B15-A7A9-002A8456D9F6}"/>
              </a:ext>
            </a:extLst>
          </p:cNvPr>
          <p:cNvSpPr txBox="1">
            <a:spLocks/>
          </p:cNvSpPr>
          <p:nvPr/>
        </p:nvSpPr>
        <p:spPr>
          <a:xfrm>
            <a:off x="11780080" y="6497622"/>
            <a:ext cx="411921" cy="3752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15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5114B667-4F73-294D-A2E9-D2BE149D80AE}"/>
                  </a:ext>
                </a:extLst>
              </p:cNvPr>
              <p:cNvSpPr/>
              <p:nvPr/>
            </p:nvSpPr>
            <p:spPr>
              <a:xfrm>
                <a:off x="2591078" y="4189870"/>
                <a:ext cx="2269955" cy="65460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PBFT</a:t>
                </a:r>
                <a:r>
                  <a:rPr kumimoji="1" lang="ko-KR" altLang="en-US" sz="14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4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𝑆𝑢𝑏</m:t>
                        </m:r>
                        <m:r>
                          <a:rPr kumimoji="1" lang="en-US" altLang="ko-K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−</m:t>
                        </m:r>
                        <m:r>
                          <a:rPr kumimoji="1" lang="en-US" altLang="ko-K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𝑅𝑜𝑢𝑛𝑑</m:t>
                        </m:r>
                      </m:e>
                      <m:sub>
                        <m:r>
                          <a:rPr kumimoji="1" lang="en-US" altLang="ko-KR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𝑣</m:t>
                        </m:r>
                        <m:r>
                          <a:rPr kumimoji="1" lang="en-US" altLang="ko-KR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,</m:t>
                        </m:r>
                        <m:r>
                          <a:rPr kumimoji="1" lang="en-US" altLang="ko-KR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with </a:t>
                </a:r>
                <a:r>
                  <a:rPr kumimoji="1" lang="en-US" altLang="ko-Kore-KR" sz="14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CRYSTAL-Dilithium</a:t>
                </a:r>
                <a:endParaRPr kumimoji="1" lang="ko-Kore-KR" altLang="en-US" sz="1400" b="1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5114B667-4F73-294D-A2E9-D2BE149D8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078" y="4189870"/>
                <a:ext cx="2269955" cy="65460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7109F74-9A88-CC24-D7C9-E7CA05FC7894}"/>
              </a:ext>
            </a:extLst>
          </p:cNvPr>
          <p:cNvCxnSpPr>
            <a:cxnSpLocks/>
          </p:cNvCxnSpPr>
          <p:nvPr/>
        </p:nvCxnSpPr>
        <p:spPr>
          <a:xfrm>
            <a:off x="96086" y="5562643"/>
            <a:ext cx="725827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87A348F-A87B-1D6E-464A-FC31244A6DCA}"/>
              </a:ext>
            </a:extLst>
          </p:cNvPr>
          <p:cNvCxnSpPr>
            <a:cxnSpLocks/>
          </p:cNvCxnSpPr>
          <p:nvPr/>
        </p:nvCxnSpPr>
        <p:spPr>
          <a:xfrm>
            <a:off x="985357" y="5557278"/>
            <a:ext cx="0" cy="408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D094737-CB38-3591-2A32-46BF97B2D4F3}"/>
              </a:ext>
            </a:extLst>
          </p:cNvPr>
          <p:cNvCxnSpPr>
            <a:cxnSpLocks/>
          </p:cNvCxnSpPr>
          <p:nvPr/>
        </p:nvCxnSpPr>
        <p:spPr>
          <a:xfrm>
            <a:off x="6475839" y="5557278"/>
            <a:ext cx="0" cy="408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9913AF76-BDCB-9116-6031-5010B8AAAA11}"/>
              </a:ext>
            </a:extLst>
          </p:cNvPr>
          <p:cNvCxnSpPr>
            <a:cxnSpLocks/>
          </p:cNvCxnSpPr>
          <p:nvPr/>
        </p:nvCxnSpPr>
        <p:spPr>
          <a:xfrm>
            <a:off x="2083453" y="5557278"/>
            <a:ext cx="0" cy="40813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8CA382C8-7545-AA5E-7DA5-46E153EBC9FA}"/>
              </a:ext>
            </a:extLst>
          </p:cNvPr>
          <p:cNvCxnSpPr>
            <a:cxnSpLocks/>
          </p:cNvCxnSpPr>
          <p:nvPr/>
        </p:nvCxnSpPr>
        <p:spPr>
          <a:xfrm>
            <a:off x="5377741" y="5557278"/>
            <a:ext cx="0" cy="40813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C71A308-9BFA-B4ED-8EAD-BE88361C18DD}"/>
              </a:ext>
            </a:extLst>
          </p:cNvPr>
          <p:cNvCxnSpPr>
            <a:cxnSpLocks/>
          </p:cNvCxnSpPr>
          <p:nvPr/>
        </p:nvCxnSpPr>
        <p:spPr>
          <a:xfrm>
            <a:off x="3181549" y="5557278"/>
            <a:ext cx="0" cy="40813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6BB0F19-5C68-59B4-F8CF-010436B94AD2}"/>
              </a:ext>
            </a:extLst>
          </p:cNvPr>
          <p:cNvCxnSpPr>
            <a:cxnSpLocks/>
          </p:cNvCxnSpPr>
          <p:nvPr/>
        </p:nvCxnSpPr>
        <p:spPr>
          <a:xfrm>
            <a:off x="4279645" y="5557278"/>
            <a:ext cx="0" cy="40813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716DAE-5936-4CB7-43EF-D972A0FC5E16}"/>
                  </a:ext>
                </a:extLst>
              </p:cNvPr>
              <p:cNvSpPr txBox="1"/>
              <p:nvPr/>
            </p:nvSpPr>
            <p:spPr>
              <a:xfrm>
                <a:off x="0" y="5221406"/>
                <a:ext cx="10081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ore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716DAE-5936-4CB7-43EF-D972A0FC5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21406"/>
                <a:ext cx="100816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4FA14B01-3200-8863-D1C5-3B8299B58CB7}"/>
              </a:ext>
            </a:extLst>
          </p:cNvPr>
          <p:cNvCxnSpPr>
            <a:cxnSpLocks/>
          </p:cNvCxnSpPr>
          <p:nvPr/>
        </p:nvCxnSpPr>
        <p:spPr>
          <a:xfrm>
            <a:off x="96086" y="5965415"/>
            <a:ext cx="725827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690AB4-2B95-2674-2EC7-3DEEED66FAC2}"/>
                  </a:ext>
                </a:extLst>
              </p:cNvPr>
              <p:cNvSpPr txBox="1"/>
              <p:nvPr/>
            </p:nvSpPr>
            <p:spPr>
              <a:xfrm>
                <a:off x="6414852" y="5221406"/>
                <a:ext cx="10081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ore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690AB4-2B95-2674-2EC7-3DEEED66F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852" y="5221406"/>
                <a:ext cx="100816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8224A4-C6E6-EBA2-F521-3F35B6D92523}"/>
                  </a:ext>
                </a:extLst>
              </p:cNvPr>
              <p:cNvSpPr txBox="1"/>
              <p:nvPr/>
            </p:nvSpPr>
            <p:spPr>
              <a:xfrm>
                <a:off x="967209" y="5624178"/>
                <a:ext cx="1172757" cy="268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sz="110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S</m:t>
                      </m:r>
                      <m:r>
                        <m:rPr>
                          <m:sty m:val="p"/>
                        </m:rPr>
                        <a:rPr kumimoji="1" lang="en-US" altLang="ko-Kore-KR" sz="1100" b="0" i="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ub</m:t>
                      </m:r>
                      <m:r>
                        <a:rPr kumimoji="1" lang="en-US" altLang="ko-Kore-KR" sz="1100" i="1" dirty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ore-KR" sz="11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8224A4-C6E6-EBA2-F521-3F35B6D92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09" y="5624178"/>
                <a:ext cx="1172757" cy="268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179162-BEB8-1C4F-3A81-9587ACEFE294}"/>
                  </a:ext>
                </a:extLst>
              </p:cNvPr>
              <p:cNvSpPr txBox="1"/>
              <p:nvPr/>
            </p:nvSpPr>
            <p:spPr>
              <a:xfrm>
                <a:off x="3155238" y="5624178"/>
                <a:ext cx="1153842" cy="268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sz="110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S</m:t>
                      </m:r>
                      <m:r>
                        <m:rPr>
                          <m:sty m:val="p"/>
                        </m:rPr>
                        <a:rPr kumimoji="1" lang="en-US" altLang="ko-Kore-KR" sz="1100" b="0" i="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ub</m:t>
                      </m:r>
                      <m:r>
                        <a:rPr kumimoji="1" lang="en-US" altLang="ko-Kore-KR" sz="1100" i="1" dirty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ore-KR" sz="11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,</m:t>
                          </m:r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179162-BEB8-1C4F-3A81-9587ACEF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238" y="5624178"/>
                <a:ext cx="1153842" cy="268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A0133-37F8-43DC-5239-1B7BA7931EE2}"/>
                  </a:ext>
                </a:extLst>
              </p:cNvPr>
              <p:cNvSpPr txBox="1"/>
              <p:nvPr/>
            </p:nvSpPr>
            <p:spPr>
              <a:xfrm>
                <a:off x="5343266" y="5624178"/>
                <a:ext cx="1172309" cy="268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sz="110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S</m:t>
                      </m:r>
                      <m:r>
                        <m:rPr>
                          <m:sty m:val="p"/>
                        </m:rPr>
                        <a:rPr kumimoji="1" lang="en-US" altLang="ko-Kore-KR" sz="1100" b="0" i="0" dirty="0" smtClean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ub</m:t>
                      </m:r>
                      <m:r>
                        <a:rPr kumimoji="1" lang="en-US" altLang="ko-Kore-KR" sz="1100" i="1" dirty="0">
                          <a:latin typeface="Cambria Math" panose="02040503050406030204" pitchFamily="18" charset="0"/>
                          <a:ea typeface="NanumGothic" panose="020D0604000000000000" pitchFamily="34" charset="-127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ore-KR" sz="11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,</m:t>
                          </m:r>
                          <m:r>
                            <a:rPr kumimoji="1" lang="en-US" altLang="ko-Kore-KR" sz="11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A0133-37F8-43DC-5239-1B7BA7931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66" y="5624178"/>
                <a:ext cx="1172309" cy="2689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왼쪽 중괄호[L] 39">
            <a:extLst>
              <a:ext uri="{FF2B5EF4-FFF2-40B4-BE49-F238E27FC236}">
                <a16:creationId xmlns:a16="http://schemas.microsoft.com/office/drawing/2014/main" id="{22A87FA7-45DA-3D0D-0484-A2F610B24815}"/>
              </a:ext>
            </a:extLst>
          </p:cNvPr>
          <p:cNvSpPr/>
          <p:nvPr/>
        </p:nvSpPr>
        <p:spPr>
          <a:xfrm rot="5400000">
            <a:off x="3526517" y="2612313"/>
            <a:ext cx="408138" cy="5490461"/>
          </a:xfrm>
          <a:prstGeom prst="leftBrace">
            <a:avLst>
              <a:gd name="adj1" fmla="val 2261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F9C130B-C333-EFF5-2AE6-DCE70B95040D}"/>
              </a:ext>
            </a:extLst>
          </p:cNvPr>
          <p:cNvCxnSpPr>
            <a:cxnSpLocks/>
          </p:cNvCxnSpPr>
          <p:nvPr/>
        </p:nvCxnSpPr>
        <p:spPr>
          <a:xfrm>
            <a:off x="2199025" y="4517172"/>
            <a:ext cx="39205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6F24C26-8314-9396-CB9F-171A1D242AFB}"/>
              </a:ext>
            </a:extLst>
          </p:cNvPr>
          <p:cNvSpPr txBox="1"/>
          <p:nvPr/>
        </p:nvSpPr>
        <p:spPr>
          <a:xfrm>
            <a:off x="1795250" y="42695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D8B3CE-FA97-0DD3-7207-087BF8E9B376}"/>
              </a:ext>
            </a:extLst>
          </p:cNvPr>
          <p:cNvSpPr txBox="1"/>
          <p:nvPr/>
        </p:nvSpPr>
        <p:spPr>
          <a:xfrm>
            <a:off x="5253086" y="42695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370722-02DC-80C9-5B9D-F49E12FD8DED}"/>
              </a:ext>
            </a:extLst>
          </p:cNvPr>
          <p:cNvCxnSpPr>
            <a:cxnSpLocks/>
          </p:cNvCxnSpPr>
          <p:nvPr/>
        </p:nvCxnSpPr>
        <p:spPr>
          <a:xfrm>
            <a:off x="4861033" y="4517172"/>
            <a:ext cx="39205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9CA50C14-497A-CB64-D1C0-EBA66528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18" y="4141820"/>
            <a:ext cx="4206542" cy="21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D5FF45-AC71-1A3E-0FE0-7149F770E1BE}"/>
                  </a:ext>
                </a:extLst>
              </p:cNvPr>
              <p:cNvSpPr txBox="1"/>
              <p:nvPr/>
            </p:nvSpPr>
            <p:spPr>
              <a:xfrm>
                <a:off x="3274769" y="4854853"/>
                <a:ext cx="8382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𝑅𝑜𝑢𝑛𝑑</m:t>
                          </m:r>
                        </m:e>
                        <m:sub>
                          <m:r>
                            <a:rPr kumimoji="1" lang="en-US" altLang="ko-Kore-KR" sz="1400" b="0" i="1" dirty="0" smtClean="0">
                              <a:latin typeface="Cambria Math" panose="02040503050406030204" pitchFamily="18" charset="0"/>
                              <a:ea typeface="NanumGothic" panose="020D0604000000000000" pitchFamily="34" charset="-127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kumimoji="1" lang="ko-Kore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D5FF45-AC71-1A3E-0FE0-7149F770E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769" y="4854853"/>
                <a:ext cx="83824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37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4E45A-A646-1B8D-649B-80726B90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PoM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특징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CEC1E8D-3EAA-4F7E-438B-7AB7B5FF21A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8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800" i="1" dirty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𝑣</m:t>
                    </m:r>
                    <m:r>
                      <m:rPr>
                        <m:sty m:val="p"/>
                      </m:rPr>
                      <a:rPr kumimoji="1" lang="en-US" altLang="ko-KR" sz="1800" dirty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ote</m:t>
                    </m:r>
                    <m:r>
                      <a:rPr kumimoji="1" lang="en-US" altLang="ko-KR" sz="1800" dirty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18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값을 무작위로 생성함으로써 </a:t>
                </a:r>
                <a:r>
                  <a:rPr lang="ko-KR" altLang="en-US" sz="1800" b="1" dirty="0">
                    <a:solidFill>
                      <a:srgbClr val="2E75B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공평한 블록생성자 지정</a:t>
                </a:r>
                <a:br>
                  <a:rPr kumimoji="1" lang="en-US" altLang="ko-KR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</a:br>
                <a:r>
                  <a:rPr kumimoji="1" lang="en-US" altLang="ko-KR" sz="18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 </a:t>
                </a:r>
                <a:r>
                  <a:rPr kumimoji="1" lang="ko-KR" altLang="en-US" sz="18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블록 독점 생성 방지</a:t>
                </a:r>
                <a:endParaRPr kumimoji="1" lang="en-US" altLang="ko-KR" sz="18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8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CRYSTALS-Dilithium</a:t>
                </a:r>
                <a:r>
                  <a:rPr kumimoji="1" lang="ko-KR" altLang="en-US" sz="18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을 통한 전자서명</a:t>
                </a:r>
                <a:endParaRPr kumimoji="1" lang="en-US" altLang="ko-KR" sz="18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양자 내성 암호</a:t>
                </a:r>
                <a:endParaRPr kumimoji="1" lang="en-US" altLang="ko-KR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트랜잭션 변조 방지</a:t>
                </a:r>
                <a:endParaRPr kumimoji="1" lang="en-US" altLang="ko-KR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vote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값 변조 방지</a:t>
                </a:r>
                <a:endParaRPr kumimoji="1" lang="en-US" altLang="ko-KR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8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Merging</a:t>
                </a:r>
                <a:r>
                  <a:rPr kumimoji="1" lang="ko-KR" altLang="en-US" sz="18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을 통해 하위 블록을 슈퍼 블록으로 병합함으로써 프로토콜의 </a:t>
                </a:r>
                <a:r>
                  <a:rPr kumimoji="1" lang="en-US" altLang="ko-KR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throughput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과 </a:t>
                </a:r>
                <a:r>
                  <a:rPr kumimoji="1" lang="en-US" altLang="ko-KR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liveness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향상</a:t>
                </a:r>
                <a:endParaRPr kumimoji="1" lang="en-US" altLang="ko-KR" sz="18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8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1800" b="1" i="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Delegate</a:t>
                </a:r>
                <a:r>
                  <a:rPr kumimoji="1" lang="ko-KR" altLang="en-US" sz="1800" dirty="0" err="1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를</a:t>
                </a:r>
                <a:r>
                  <a:rPr kumimoji="1" lang="ko-KR" altLang="en-US" sz="18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선출함으로써 </a:t>
                </a:r>
                <a:r>
                  <a:rPr kumimoji="1" lang="en-US" altLang="ko-KR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Scalability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향상 및 </a:t>
                </a:r>
                <a:r>
                  <a:rPr kumimoji="1" lang="en-US" altLang="ko-KR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Network Overhead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감소</a:t>
                </a:r>
                <a:endParaRPr kumimoji="1" lang="en-US" altLang="ko-KR" sz="18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8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네트워크의 크기에 따라 </a:t>
                </a:r>
                <a:r>
                  <a:rPr kumimoji="1" lang="en-US" altLang="ko-KR" sz="1800" b="0" i="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d</a:t>
                </a:r>
                <a:r>
                  <a:rPr kumimoji="1" lang="en-US" altLang="ko-KR" sz="1800" i="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elegate</a:t>
                </a:r>
                <a:r>
                  <a:rPr kumimoji="1" lang="ko-KR" altLang="en-US" sz="18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의 수를 조절하여 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중앙집중화 방지 및 효율성 증대</a:t>
                </a:r>
                <a:endParaRPr kumimoji="1" lang="en-US" altLang="ko-KR" sz="18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8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통계적 테스트인 </a:t>
                </a:r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Z-Test</a:t>
                </a:r>
                <a:r>
                  <a:rPr kumimoji="1" lang="ko-KR" altLang="en-US" sz="1800" dirty="0" err="1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를</a:t>
                </a:r>
                <a:r>
                  <a:rPr kumimoji="1" lang="ko-KR" altLang="en-US" sz="18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통해 노드가 비정상적으로 블록을 자주 생성하는지 검증</a:t>
                </a:r>
                <a:endParaRPr kumimoji="1" lang="en-US" altLang="ko-KR" sz="18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8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CEC1E8D-3EAA-4F7E-438B-7AB7B5FF2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07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2EACF33-57DF-4736-8390-96A7E9FBC224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블록체인 합의 알고리즘 시뮬레이터 </a:t>
            </a:r>
            <a:r>
              <a:rPr lang="en-US" altLang="ko-KR" sz="3600" b="1" dirty="0"/>
              <a:t>(</a:t>
            </a:r>
            <a:r>
              <a:rPr lang="en-US" altLang="ko-KR" sz="3600" b="1" dirty="0" err="1"/>
              <a:t>PoW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2BCF7-8EFD-82D0-BEC7-C2F76A1A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" y="101600"/>
            <a:ext cx="11758084" cy="10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3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0D56B-E3CC-4422-3B07-97B39311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PoW</a:t>
            </a:r>
            <a:r>
              <a:rPr kumimoji="1" lang="ko-KR" altLang="en-US" dirty="0"/>
              <a:t> 시연 영상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2527B-E005-3B03-E25F-37DB069C6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ore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시연 영상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ko-Kore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A84B9-F235-F4FF-D637-E3AA0F4AD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9"/>
          <a:stretch/>
        </p:blipFill>
        <p:spPr>
          <a:xfrm>
            <a:off x="6183085" y="1006310"/>
            <a:ext cx="5878286" cy="5312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990221-FC70-C527-B082-1C371A979F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9"/>
          <a:stretch/>
        </p:blipFill>
        <p:spPr>
          <a:xfrm>
            <a:off x="130630" y="1006310"/>
            <a:ext cx="5878286" cy="5312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25ABE0-7568-DA19-7A39-374B125AD93C}"/>
              </a:ext>
            </a:extLst>
          </p:cNvPr>
          <p:cNvSpPr txBox="1"/>
          <p:nvPr/>
        </p:nvSpPr>
        <p:spPr>
          <a:xfrm>
            <a:off x="4176243" y="6387068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PoW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채굴 </a:t>
            </a:r>
            <a:r>
              <a:rPr kumimoji="1" lang="ko-Kore-KR" altLang="en-US" b="1" dirty="0"/>
              <a:t>난이도</a:t>
            </a:r>
            <a:r>
              <a:rPr kumimoji="1" lang="ko-Kore-KR" altLang="en-US" dirty="0"/>
              <a:t>에</a:t>
            </a:r>
            <a:r>
              <a:rPr kumimoji="1" lang="ko-KR" altLang="en-US" dirty="0"/>
              <a:t> 따른 속도 비교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1F02A-47CA-54A2-77FE-852CB1223E94}"/>
              </a:ext>
            </a:extLst>
          </p:cNvPr>
          <p:cNvSpPr txBox="1"/>
          <p:nvPr/>
        </p:nvSpPr>
        <p:spPr>
          <a:xfrm>
            <a:off x="2252576" y="6342453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Difficulty : 3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30AC4-4867-C513-84D8-4C0D1550D41C}"/>
              </a:ext>
            </a:extLst>
          </p:cNvPr>
          <p:cNvSpPr txBox="1"/>
          <p:nvPr/>
        </p:nvSpPr>
        <p:spPr>
          <a:xfrm>
            <a:off x="8435661" y="6343524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Difficulty : 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1927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12BCF7-8EFD-82D0-BEC7-C2F76A1A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" y="101600"/>
            <a:ext cx="11758084" cy="10583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C78483-6F26-41F4-99B6-B0D3A309C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03" y="101600"/>
            <a:ext cx="6148824" cy="6166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A667A9-032A-7D86-A594-55674E29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674" y="3728256"/>
            <a:ext cx="3473450" cy="2540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CD672-5C8B-1723-D891-CAA500E442EB}"/>
              </a:ext>
            </a:extLst>
          </p:cNvPr>
          <p:cNvSpPr txBox="1"/>
          <p:nvPr/>
        </p:nvSpPr>
        <p:spPr>
          <a:xfrm>
            <a:off x="4583645" y="638706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</a:t>
            </a:r>
            <a:r>
              <a:rPr kumimoji="1" lang="ko-Kore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구조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4F1F-D3E7-74DC-1677-56D748AD17C4}"/>
              </a:ext>
            </a:extLst>
          </p:cNvPr>
          <p:cNvSpPr txBox="1"/>
          <p:nvPr/>
        </p:nvSpPr>
        <p:spPr>
          <a:xfrm>
            <a:off x="9345912" y="6387068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Blockchain</a:t>
            </a:r>
            <a:r>
              <a:rPr kumimoji="1" lang="ko-Kore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구조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오른쪽 중괄호[R] 9">
            <a:extLst>
              <a:ext uri="{FF2B5EF4-FFF2-40B4-BE49-F238E27FC236}">
                <a16:creationId xmlns:a16="http://schemas.microsoft.com/office/drawing/2014/main" id="{65678720-1CFD-B06F-D89E-6A23356FA671}"/>
              </a:ext>
            </a:extLst>
          </p:cNvPr>
          <p:cNvSpPr/>
          <p:nvPr/>
        </p:nvSpPr>
        <p:spPr>
          <a:xfrm flipH="1">
            <a:off x="1817602" y="1472379"/>
            <a:ext cx="404329" cy="1712557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52202A03-3130-74B1-9F97-31F84803A42B}"/>
              </a:ext>
            </a:extLst>
          </p:cNvPr>
          <p:cNvSpPr/>
          <p:nvPr/>
        </p:nvSpPr>
        <p:spPr>
          <a:xfrm flipH="1">
            <a:off x="1817601" y="3327683"/>
            <a:ext cx="404329" cy="1291801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3A3CA1A-E79F-68AF-EFE3-1E466BC89E20}"/>
              </a:ext>
            </a:extLst>
          </p:cNvPr>
          <p:cNvSpPr/>
          <p:nvPr/>
        </p:nvSpPr>
        <p:spPr>
          <a:xfrm>
            <a:off x="92764" y="2046396"/>
            <a:ext cx="1704801" cy="484769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블록의</a:t>
            </a:r>
            <a:r>
              <a:rPr kumimoji="1" lang="ko-KR" altLang="en-US" sz="14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헤더</a:t>
            </a:r>
            <a:endParaRPr kumimoji="1" lang="ko-Kore-KR" altLang="en-US" sz="14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C4E27B7-AD44-3A72-E2D2-373A8BF8FBBC}"/>
              </a:ext>
            </a:extLst>
          </p:cNvPr>
          <p:cNvSpPr/>
          <p:nvPr/>
        </p:nvSpPr>
        <p:spPr>
          <a:xfrm>
            <a:off x="92764" y="3729421"/>
            <a:ext cx="1704801" cy="484769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블록의</a:t>
            </a:r>
            <a:r>
              <a:rPr kumimoji="1" lang="ko-KR" altLang="en-US" sz="14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바디</a:t>
            </a:r>
            <a:endParaRPr kumimoji="1" lang="en-US" altLang="ko-KR" sz="14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트랜잭션</a:t>
            </a:r>
            <a:r>
              <a:rPr kumimoji="1" lang="en-US" altLang="ko-KR" sz="14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14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C3251F15-081A-825A-B081-64EFAF9602F7}"/>
              </a:ext>
            </a:extLst>
          </p:cNvPr>
          <p:cNvSpPr/>
          <p:nvPr/>
        </p:nvSpPr>
        <p:spPr>
          <a:xfrm flipH="1">
            <a:off x="1817601" y="4798675"/>
            <a:ext cx="404329" cy="1291801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4E65DFD-6264-FFAB-C03B-A7D67872BC2B}"/>
              </a:ext>
            </a:extLst>
          </p:cNvPr>
          <p:cNvSpPr/>
          <p:nvPr/>
        </p:nvSpPr>
        <p:spPr>
          <a:xfrm>
            <a:off x="92764" y="5140364"/>
            <a:ext cx="1704801" cy="690594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블록의</a:t>
            </a:r>
            <a:r>
              <a:rPr kumimoji="1" lang="ko-KR" altLang="en-US" sz="14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14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메소드 및 멤버변수</a:t>
            </a:r>
            <a:endParaRPr kumimoji="1" lang="ko-Kore-KR" altLang="en-US" sz="1400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15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ore-KR" altLang="en-US" dirty="0"/>
              <a:t>합의</a:t>
            </a:r>
            <a:r>
              <a:rPr lang="ko-KR" altLang="en-US" dirty="0"/>
              <a:t> 알고리즘 </a:t>
            </a:r>
            <a:r>
              <a:rPr lang="ko-KR" altLang="en-US" dirty="0" err="1"/>
              <a:t>서베이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ore-KR" altLang="en-US" dirty="0"/>
              <a:t>경량</a:t>
            </a:r>
            <a:r>
              <a:rPr lang="ko-KR" altLang="en-US" dirty="0"/>
              <a:t> 합의 알고리즘 설계</a:t>
            </a:r>
            <a:r>
              <a:rPr lang="en-US" altLang="ko-KR" dirty="0"/>
              <a:t>_PBFT</a:t>
            </a:r>
            <a:r>
              <a:rPr lang="ko-KR" altLang="en-US" dirty="0"/>
              <a:t> 기반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&amp; </a:t>
            </a:r>
            <a:r>
              <a:rPr lang="en-US" altLang="ko-KR" dirty="0" err="1"/>
              <a:t>PoS</a:t>
            </a:r>
            <a:r>
              <a:rPr lang="ko-KR" altLang="en-US" dirty="0"/>
              <a:t> 구현 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ko-KR" altLang="en-US" dirty="0"/>
              <a:t>개선 및 수정할 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F197B1-4265-8EDA-1EA1-23FB894B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53" y="4307621"/>
            <a:ext cx="10617001" cy="21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Implementation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오른쪽 중괄호[R] 8">
            <a:extLst>
              <a:ext uri="{FF2B5EF4-FFF2-40B4-BE49-F238E27FC236}">
                <a16:creationId xmlns:a16="http://schemas.microsoft.com/office/drawing/2014/main" id="{B94DF6FA-48D5-2C63-9025-5BD12B273319}"/>
              </a:ext>
            </a:extLst>
          </p:cNvPr>
          <p:cNvSpPr/>
          <p:nvPr/>
        </p:nvSpPr>
        <p:spPr>
          <a:xfrm flipH="1">
            <a:off x="5562043" y="1199138"/>
            <a:ext cx="278361" cy="2534738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2644F1A-50A7-019B-9E45-A2BB05CF9C25}"/>
              </a:ext>
            </a:extLst>
          </p:cNvPr>
          <p:cNvSpPr/>
          <p:nvPr/>
        </p:nvSpPr>
        <p:spPr>
          <a:xfrm>
            <a:off x="498250" y="4921344"/>
            <a:ext cx="4900887" cy="513405"/>
          </a:xfrm>
          <a:prstGeom prst="roundRect">
            <a:avLst>
              <a:gd name="adj" fmla="val 46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20F69E-B3EB-2C79-53BF-FDA51C379EFE}"/>
              </a:ext>
            </a:extLst>
          </p:cNvPr>
          <p:cNvSpPr txBox="1"/>
          <p:nvPr/>
        </p:nvSpPr>
        <p:spPr>
          <a:xfrm>
            <a:off x="810152" y="4991553"/>
            <a:ext cx="4277081" cy="372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ko-KR" b="1" dirty="0"/>
              <a:t>round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0</a:t>
            </a:r>
            <a:r>
              <a:rPr kumimoji="1" lang="ko-KR" altLang="en-US" b="1" dirty="0"/>
              <a:t>일 경우 </a:t>
            </a:r>
            <a:r>
              <a:rPr kumimoji="1" lang="ko-KR" altLang="en-US" b="1" dirty="0">
                <a:solidFill>
                  <a:srgbClr val="0070C0"/>
                </a:solidFill>
              </a:rPr>
              <a:t>제네시스 블록 생성</a:t>
            </a:r>
            <a:endParaRPr kumimoji="1"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8" name="오른쪽 중괄호[R] 37">
            <a:extLst>
              <a:ext uri="{FF2B5EF4-FFF2-40B4-BE49-F238E27FC236}">
                <a16:creationId xmlns:a16="http://schemas.microsoft.com/office/drawing/2014/main" id="{446636AC-89E8-00FA-38C8-9A799B19C2A3}"/>
              </a:ext>
            </a:extLst>
          </p:cNvPr>
          <p:cNvSpPr/>
          <p:nvPr/>
        </p:nvSpPr>
        <p:spPr>
          <a:xfrm flipH="1">
            <a:off x="5562044" y="4031163"/>
            <a:ext cx="278361" cy="2327984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C12114-8D61-6B85-3BD4-AD817120B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997" y="1177291"/>
            <a:ext cx="5837650" cy="25855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BDF9A9-9C80-F667-AFE3-C1DC1D434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97" y="3996947"/>
            <a:ext cx="5321300" cy="2362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A2BE09-50F5-24E1-27B3-23BF9CB02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661" y="3014284"/>
            <a:ext cx="2588062" cy="1602699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7C0D35B-5C29-CF36-C725-994390FE7799}"/>
              </a:ext>
            </a:extLst>
          </p:cNvPr>
          <p:cNvSpPr/>
          <p:nvPr/>
        </p:nvSpPr>
        <p:spPr>
          <a:xfrm>
            <a:off x="498250" y="2276107"/>
            <a:ext cx="4900887" cy="513405"/>
          </a:xfrm>
          <a:prstGeom prst="roundRect">
            <a:avLst>
              <a:gd name="adj" fmla="val 46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EB0CB-E8BB-A679-BF56-E39C284DFE17}"/>
              </a:ext>
            </a:extLst>
          </p:cNvPr>
          <p:cNvSpPr txBox="1"/>
          <p:nvPr/>
        </p:nvSpPr>
        <p:spPr>
          <a:xfrm>
            <a:off x="810152" y="2346316"/>
            <a:ext cx="4277081" cy="372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ko-KR" altLang="en-US" sz="1800" b="1" dirty="0">
                <a:solidFill>
                  <a:schemeClr val="tx1"/>
                </a:solidFill>
              </a:rPr>
              <a:t>제네시스 </a:t>
            </a:r>
            <a:r>
              <a:rPr kumimoji="1" lang="ko-KR" altLang="en-US" b="1" dirty="0"/>
              <a:t>블록의 </a:t>
            </a:r>
            <a:r>
              <a:rPr kumimoji="1" lang="en-US" altLang="ko-KR" b="1" dirty="0" err="1">
                <a:solidFill>
                  <a:srgbClr val="0070C0"/>
                </a:solidFill>
              </a:rPr>
              <a:t>prevHash</a:t>
            </a:r>
            <a:r>
              <a:rPr kumimoji="1" lang="ko-KR" altLang="en-US" b="1" dirty="0">
                <a:solidFill>
                  <a:srgbClr val="0070C0"/>
                </a:solidFill>
              </a:rPr>
              <a:t> 초기화</a:t>
            </a:r>
            <a:endParaRPr kumimoji="1"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66EB9-D1D8-AF31-740D-A791E2148365}"/>
              </a:ext>
            </a:extLst>
          </p:cNvPr>
          <p:cNvSpPr txBox="1"/>
          <p:nvPr/>
        </p:nvSpPr>
        <p:spPr>
          <a:xfrm>
            <a:off x="1606016" y="143834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제네시스</a:t>
            </a:r>
            <a:r>
              <a:rPr kumimoji="1" lang="ko-KR" altLang="en-US" b="1" dirty="0"/>
              <a:t> 블록 생성 과정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58518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380A02-EA72-97BA-8CD4-874E003373FC}"/>
              </a:ext>
            </a:extLst>
          </p:cNvPr>
          <p:cNvSpPr/>
          <p:nvPr/>
        </p:nvSpPr>
        <p:spPr>
          <a:xfrm>
            <a:off x="565781" y="3810455"/>
            <a:ext cx="6129672" cy="1597550"/>
          </a:xfrm>
          <a:prstGeom prst="roundRect">
            <a:avLst>
              <a:gd name="adj" fmla="val 46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FC1172FD-0AB7-6491-CFFE-52AF166E6F20}"/>
              </a:ext>
            </a:extLst>
          </p:cNvPr>
          <p:cNvSpPr/>
          <p:nvPr/>
        </p:nvSpPr>
        <p:spPr>
          <a:xfrm>
            <a:off x="565781" y="1516328"/>
            <a:ext cx="6129672" cy="1929020"/>
          </a:xfrm>
          <a:prstGeom prst="roundRect">
            <a:avLst>
              <a:gd name="adj" fmla="val 46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1745D9-94E4-5B46-B0CB-555DB0BB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Implementation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58F029-DAFA-CE02-9D98-8EEB5805CE22}"/>
              </a:ext>
            </a:extLst>
          </p:cNvPr>
          <p:cNvSpPr/>
          <p:nvPr/>
        </p:nvSpPr>
        <p:spPr>
          <a:xfrm>
            <a:off x="1479084" y="1584457"/>
            <a:ext cx="4345969" cy="495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블록의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헤더 값을 연접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하여 </a:t>
            </a:r>
            <a:r>
              <a:rPr kumimoji="1" lang="ko-KR" altLang="en-US" b="1" dirty="0" err="1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해시값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계산</a:t>
            </a:r>
            <a:endParaRPr kumimoji="1" lang="ko-Kore-KR" altLang="en-US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39B4959B-6615-6CFC-BD90-541C335DF1C0}"/>
              </a:ext>
            </a:extLst>
          </p:cNvPr>
          <p:cNvSpPr/>
          <p:nvPr/>
        </p:nvSpPr>
        <p:spPr>
          <a:xfrm flipH="1">
            <a:off x="6748905" y="1070944"/>
            <a:ext cx="404329" cy="2425183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09A5455-1410-60AB-698B-13ED9328A9EC}"/>
              </a:ext>
            </a:extLst>
          </p:cNvPr>
          <p:cNvSpPr/>
          <p:nvPr/>
        </p:nvSpPr>
        <p:spPr>
          <a:xfrm>
            <a:off x="565781" y="5879821"/>
            <a:ext cx="6129672" cy="697043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해시값이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 err="1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목표값을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만족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할 경우 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 생성 후 </a:t>
            </a:r>
            <a:r>
              <a:rPr kumimoji="1" lang="ko-KR" altLang="en-US" b="1" dirty="0" err="1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브로드캐스트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8E891A5F-6085-8817-4322-B578CBFAB180}"/>
              </a:ext>
            </a:extLst>
          </p:cNvPr>
          <p:cNvSpPr/>
          <p:nvPr/>
        </p:nvSpPr>
        <p:spPr>
          <a:xfrm flipH="1">
            <a:off x="6729122" y="3706623"/>
            <a:ext cx="404329" cy="1764087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AB721D8-EDE5-F80B-F5C8-C13285104547}"/>
              </a:ext>
            </a:extLst>
          </p:cNvPr>
          <p:cNvGrpSpPr/>
          <p:nvPr/>
        </p:nvGrpSpPr>
        <p:grpSpPr>
          <a:xfrm>
            <a:off x="1110207" y="2198416"/>
            <a:ext cx="4940412" cy="1167259"/>
            <a:chOff x="2281187" y="2153988"/>
            <a:chExt cx="3177387" cy="7507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075FED-2BEB-2975-919E-C555689DA7B7}"/>
                </a:ext>
              </a:extLst>
            </p:cNvPr>
            <p:cNvSpPr txBox="1"/>
            <p:nvPr/>
          </p:nvSpPr>
          <p:spPr>
            <a:xfrm>
              <a:off x="3099278" y="2154698"/>
              <a:ext cx="443519" cy="1979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라운드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6D2287-B76A-C3D0-8C38-9981A92E3D28}"/>
                </a:ext>
              </a:extLst>
            </p:cNvPr>
            <p:cNvSpPr txBox="1"/>
            <p:nvPr/>
          </p:nvSpPr>
          <p:spPr>
            <a:xfrm>
              <a:off x="3584471" y="2706758"/>
              <a:ext cx="1048691" cy="1979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이전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블록의 </a:t>
              </a:r>
              <a:r>
                <a:rPr kumimoji="1" lang="ko-KR" altLang="en-US" sz="14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해시값</a:t>
              </a:r>
              <a:endParaRPr kumimoji="1"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2" name="왼쪽 중괄호[L] 41">
              <a:extLst>
                <a:ext uri="{FF2B5EF4-FFF2-40B4-BE49-F238E27FC236}">
                  <a16:creationId xmlns:a16="http://schemas.microsoft.com/office/drawing/2014/main" id="{DC1782F8-51E2-3203-F13B-095569F1E498}"/>
                </a:ext>
              </a:extLst>
            </p:cNvPr>
            <p:cNvSpPr/>
            <p:nvPr/>
          </p:nvSpPr>
          <p:spPr>
            <a:xfrm rot="16200000">
              <a:off x="4010783" y="1857807"/>
              <a:ext cx="181658" cy="1465147"/>
            </a:xfrm>
            <a:prstGeom prst="leftBrace">
              <a:avLst/>
            </a:prstGeom>
            <a:ln w="15875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A08D9C-0451-BD5D-7180-EA4144C37E12}"/>
                </a:ext>
              </a:extLst>
            </p:cNvPr>
            <p:cNvSpPr txBox="1"/>
            <p:nvPr/>
          </p:nvSpPr>
          <p:spPr>
            <a:xfrm>
              <a:off x="4507862" y="2153988"/>
              <a:ext cx="691980" cy="197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채굴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ore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난이도</a:t>
              </a:r>
            </a:p>
          </p:txBody>
        </p:sp>
        <p:sp>
          <p:nvSpPr>
            <p:cNvPr id="46" name="왼쪽 중괄호[L] 45">
              <a:extLst>
                <a:ext uri="{FF2B5EF4-FFF2-40B4-BE49-F238E27FC236}">
                  <a16:creationId xmlns:a16="http://schemas.microsoft.com/office/drawing/2014/main" id="{F71EBECB-D5CB-82DF-ADCF-A34C2B7F7D50}"/>
                </a:ext>
              </a:extLst>
            </p:cNvPr>
            <p:cNvSpPr/>
            <p:nvPr/>
          </p:nvSpPr>
          <p:spPr>
            <a:xfrm rot="16200000">
              <a:off x="5103513" y="2326147"/>
              <a:ext cx="181659" cy="528463"/>
            </a:xfrm>
            <a:prstGeom prst="leftBrace">
              <a:avLst/>
            </a:prstGeom>
            <a:ln w="15875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57499C-8B6F-D02C-C526-C8E1D9633E89}"/>
                </a:ext>
              </a:extLst>
            </p:cNvPr>
            <p:cNvSpPr txBox="1"/>
            <p:nvPr/>
          </p:nvSpPr>
          <p:spPr>
            <a:xfrm>
              <a:off x="4962097" y="2686962"/>
              <a:ext cx="470323" cy="1979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Nonce</a:t>
              </a:r>
              <a:endParaRPr kumimoji="1"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0AAEBBE-7934-5013-81D5-7D5FCCE6D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3" t="35121" r="74476" b="34745"/>
            <a:stretch/>
          </p:blipFill>
          <p:spPr>
            <a:xfrm>
              <a:off x="2281187" y="2351479"/>
              <a:ext cx="1684388" cy="1518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C8F8BC7-C593-7C77-81AA-085CFDE965AC}"/>
                    </a:ext>
                  </a:extLst>
                </p:cNvPr>
                <p:cNvSpPr txBox="1"/>
                <p:nvPr/>
              </p:nvSpPr>
              <p:spPr>
                <a:xfrm>
                  <a:off x="3987736" y="2304546"/>
                  <a:ext cx="755637" cy="23753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ko-Kore-KR" altLang="en-US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C8F8BC7-C593-7C77-81AA-085CFDE96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736" y="2304546"/>
                  <a:ext cx="755637" cy="2375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59C5EF5-8D0B-4A77-AF5A-786671291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266" t="35145" r="1682" b="36759"/>
            <a:stretch/>
          </p:blipFill>
          <p:spPr>
            <a:xfrm>
              <a:off x="4834186" y="2351479"/>
              <a:ext cx="624388" cy="141605"/>
            </a:xfrm>
            <a:prstGeom prst="rect">
              <a:avLst/>
            </a:prstGeom>
          </p:spPr>
        </p:pic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71079295-AD20-09B7-928A-7B8AA7C7C6C3}"/>
                </a:ext>
              </a:extLst>
            </p:cNvPr>
            <p:cNvSpPr/>
            <p:nvPr/>
          </p:nvSpPr>
          <p:spPr>
            <a:xfrm>
              <a:off x="3287655" y="2351479"/>
              <a:ext cx="81382" cy="147553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969F2EB2-6A79-6862-E2F7-7CD8745BA407}"/>
                </a:ext>
              </a:extLst>
            </p:cNvPr>
            <p:cNvSpPr/>
            <p:nvPr/>
          </p:nvSpPr>
          <p:spPr>
            <a:xfrm>
              <a:off x="4836896" y="2345531"/>
              <a:ext cx="81382" cy="147553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192C900-C71A-E0EE-2502-A7F9A72042DA}"/>
              </a:ext>
            </a:extLst>
          </p:cNvPr>
          <p:cNvGrpSpPr/>
          <p:nvPr/>
        </p:nvGrpSpPr>
        <p:grpSpPr>
          <a:xfrm>
            <a:off x="991062" y="4325159"/>
            <a:ext cx="5088013" cy="916906"/>
            <a:chOff x="972012" y="4091250"/>
            <a:chExt cx="5088013" cy="916906"/>
          </a:xfrm>
        </p:grpSpPr>
        <p:sp>
          <p:nvSpPr>
            <p:cNvPr id="50" name="왼쪽 중괄호[L] 49">
              <a:extLst>
                <a:ext uri="{FF2B5EF4-FFF2-40B4-BE49-F238E27FC236}">
                  <a16:creationId xmlns:a16="http://schemas.microsoft.com/office/drawing/2014/main" id="{65BEA94E-E25E-1701-AAB2-D6B99B44F717}"/>
                </a:ext>
              </a:extLst>
            </p:cNvPr>
            <p:cNvSpPr/>
            <p:nvPr/>
          </p:nvSpPr>
          <p:spPr>
            <a:xfrm rot="16200000">
              <a:off x="3067829" y="4292848"/>
              <a:ext cx="239381" cy="482113"/>
            </a:xfrm>
            <a:prstGeom prst="leftBrace">
              <a:avLst/>
            </a:prstGeom>
            <a:ln w="15875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C4F401-5DD2-4186-447B-BF08078E6504}"/>
                </a:ext>
              </a:extLst>
            </p:cNvPr>
            <p:cNvSpPr txBox="1"/>
            <p:nvPr/>
          </p:nvSpPr>
          <p:spPr>
            <a:xfrm>
              <a:off x="972012" y="4700379"/>
              <a:ext cx="41120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난이도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를 만족하는 </a:t>
              </a:r>
              <a:r>
                <a:rPr kumimoji="1" lang="ko-KR" altLang="en-US" sz="14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해시값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앞에서부터 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0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의 개수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  <a:endParaRPr kumimoji="1"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8FDDC72-6BD9-7884-080B-E651AEA8F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702" t="7258"/>
            <a:stretch/>
          </p:blipFill>
          <p:spPr>
            <a:xfrm>
              <a:off x="5261146" y="4143005"/>
              <a:ext cx="798879" cy="295746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66CE4F9D-6B26-6436-E48C-6511D5862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18" r="76350" b="1802"/>
            <a:stretch/>
          </p:blipFill>
          <p:spPr>
            <a:xfrm>
              <a:off x="1113705" y="4143006"/>
              <a:ext cx="2330137" cy="2851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18E42A3-47FD-6F9D-E3C8-F9469F3CFDCB}"/>
                    </a:ext>
                  </a:extLst>
                </p:cNvPr>
                <p:cNvSpPr txBox="1"/>
                <p:nvPr/>
              </p:nvSpPr>
              <p:spPr>
                <a:xfrm>
                  <a:off x="3772669" y="4091250"/>
                  <a:ext cx="1174915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ko-Kore-KR" altLang="en-US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18E42A3-47FD-6F9D-E3C8-F9469F3CF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669" y="4091250"/>
                  <a:ext cx="117491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3D7AA3B-1594-2A27-7932-D43FF46FF334}"/>
              </a:ext>
            </a:extLst>
          </p:cNvPr>
          <p:cNvSpPr txBox="1"/>
          <p:nvPr/>
        </p:nvSpPr>
        <p:spPr>
          <a:xfrm>
            <a:off x="626616" y="39102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해시값이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 err="1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목표값을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만족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하는지 체크 </a:t>
            </a:r>
            <a:endParaRPr kumimoji="1" lang="ko-Kore-KR" altLang="en-US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2" name="오른쪽 중괄호[R] 71">
            <a:extLst>
              <a:ext uri="{FF2B5EF4-FFF2-40B4-BE49-F238E27FC236}">
                <a16:creationId xmlns:a16="http://schemas.microsoft.com/office/drawing/2014/main" id="{BCD0C696-900C-93A5-BC7A-4420708BCFA9}"/>
              </a:ext>
            </a:extLst>
          </p:cNvPr>
          <p:cNvSpPr/>
          <p:nvPr/>
        </p:nvSpPr>
        <p:spPr>
          <a:xfrm flipH="1">
            <a:off x="6695452" y="5681206"/>
            <a:ext cx="404329" cy="1108836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70A633-E2F2-0BFE-CF9A-A361E9B31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286" y="1013454"/>
            <a:ext cx="4914873" cy="2540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FA3B3D-4295-FEBF-FCDE-ACC794DE8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4286" y="3648439"/>
            <a:ext cx="3184471" cy="1884687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CC432C2-6803-8B07-575A-C405D8C5FD13}"/>
              </a:ext>
            </a:extLst>
          </p:cNvPr>
          <p:cNvSpPr/>
          <p:nvPr/>
        </p:nvSpPr>
        <p:spPr>
          <a:xfrm>
            <a:off x="8582733" y="1784993"/>
            <a:ext cx="1652187" cy="4134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Nonce</a:t>
            </a:r>
            <a:r>
              <a:rPr kumimoji="1" lang="ko-KR" altLang="en-US" sz="1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값을 바꿔가며 반복해서 채굴</a:t>
            </a:r>
            <a:endParaRPr kumimoji="1" lang="ko-Kore-KR" altLang="en-US" sz="1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585DD51-FDBD-7233-B2EC-BE32DAF34224}"/>
              </a:ext>
            </a:extLst>
          </p:cNvPr>
          <p:cNvSpPr/>
          <p:nvPr/>
        </p:nvSpPr>
        <p:spPr>
          <a:xfrm>
            <a:off x="7429933" y="2098211"/>
            <a:ext cx="713120" cy="20704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01E567-5F16-4780-53FA-A279D1A0FB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392" y="5654092"/>
            <a:ext cx="4251379" cy="1135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534FA4-88FB-F5CF-5590-2ADB29D5F1EB}"/>
              </a:ext>
            </a:extLst>
          </p:cNvPr>
          <p:cNvSpPr txBox="1"/>
          <p:nvPr/>
        </p:nvSpPr>
        <p:spPr>
          <a:xfrm>
            <a:off x="2756018" y="105512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PoW</a:t>
            </a:r>
            <a:r>
              <a:rPr kumimoji="1" lang="ko-KR" altLang="en-US" b="1" dirty="0"/>
              <a:t> </a:t>
            </a:r>
            <a:r>
              <a:rPr kumimoji="1" lang="ko-Kore-KR" altLang="en-US" b="1" dirty="0"/>
              <a:t>채굴</a:t>
            </a:r>
            <a:r>
              <a:rPr kumimoji="1" lang="ko-KR" altLang="en-US" b="1" dirty="0"/>
              <a:t> 과정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81584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C5491337-BED2-CCCE-E090-BB2D1E2CE482}"/>
              </a:ext>
            </a:extLst>
          </p:cNvPr>
          <p:cNvSpPr/>
          <p:nvPr/>
        </p:nvSpPr>
        <p:spPr>
          <a:xfrm>
            <a:off x="6212290" y="5213307"/>
            <a:ext cx="5700667" cy="1246932"/>
          </a:xfrm>
          <a:prstGeom prst="roundRect">
            <a:avLst>
              <a:gd name="adj" fmla="val 46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50367702-39DA-C235-237D-272B276AB8AE}"/>
              </a:ext>
            </a:extLst>
          </p:cNvPr>
          <p:cNvSpPr/>
          <p:nvPr/>
        </p:nvSpPr>
        <p:spPr>
          <a:xfrm>
            <a:off x="434870" y="5213307"/>
            <a:ext cx="5700667" cy="1246932"/>
          </a:xfrm>
          <a:prstGeom prst="roundRect">
            <a:avLst>
              <a:gd name="adj" fmla="val 46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C1D113D-B64E-D8D3-B60C-2ABAA8E4C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" t="11232" r="12164"/>
          <a:stretch/>
        </p:blipFill>
        <p:spPr>
          <a:xfrm>
            <a:off x="571244" y="5502480"/>
            <a:ext cx="2621899" cy="2431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F928CA-C96A-4786-BBDA-2366326F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Implementation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518F4-6038-FFC9-58D2-14E1AE541596}"/>
              </a:ext>
            </a:extLst>
          </p:cNvPr>
          <p:cNvSpPr txBox="1"/>
          <p:nvPr/>
        </p:nvSpPr>
        <p:spPr>
          <a:xfrm>
            <a:off x="6788870" y="1174218"/>
            <a:ext cx="2443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채굴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성공 시 출력 결과 </a:t>
            </a:r>
            <a:r>
              <a:rPr kumimoji="1" lang="en-US" altLang="ko-KR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(difficulty : 4)</a:t>
            </a:r>
            <a:endParaRPr kumimoji="1" lang="ko-Kore-KR" altLang="en-US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0320420-AF33-0E8B-077A-8FDB63524FB8}"/>
              </a:ext>
            </a:extLst>
          </p:cNvPr>
          <p:cNvSpPr/>
          <p:nvPr/>
        </p:nvSpPr>
        <p:spPr>
          <a:xfrm>
            <a:off x="434870" y="2202168"/>
            <a:ext cx="3332766" cy="697043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입력한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해시값이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 err="1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목표값을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만족</a:t>
            </a:r>
            <a:endParaRPr kumimoji="1" lang="ko-Kore-KR" altLang="en-US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오른쪽 중괄호[R] 9">
            <a:extLst>
              <a:ext uri="{FF2B5EF4-FFF2-40B4-BE49-F238E27FC236}">
                <a16:creationId xmlns:a16="http://schemas.microsoft.com/office/drawing/2014/main" id="{36CCBBBC-BF89-4C59-DE68-F72B47AE4CD9}"/>
              </a:ext>
            </a:extLst>
          </p:cNvPr>
          <p:cNvSpPr/>
          <p:nvPr/>
        </p:nvSpPr>
        <p:spPr>
          <a:xfrm flipH="1">
            <a:off x="3790585" y="2255645"/>
            <a:ext cx="404329" cy="557914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4826F3-9968-3DFC-53CB-0AC588EB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816" y="2024858"/>
            <a:ext cx="7539264" cy="2693367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DF1F13A-006B-BF36-159E-D06F54BE3F51}"/>
              </a:ext>
            </a:extLst>
          </p:cNvPr>
          <p:cNvSpPr/>
          <p:nvPr/>
        </p:nvSpPr>
        <p:spPr>
          <a:xfrm>
            <a:off x="5521036" y="2631734"/>
            <a:ext cx="384464" cy="1818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C3DC266-178F-FE46-2BE9-3A2FBE71933E}"/>
              </a:ext>
            </a:extLst>
          </p:cNvPr>
          <p:cNvSpPr/>
          <p:nvPr/>
        </p:nvSpPr>
        <p:spPr>
          <a:xfrm>
            <a:off x="10819037" y="2991340"/>
            <a:ext cx="859441" cy="3029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Nonce </a:t>
            </a:r>
            <a:r>
              <a:rPr kumimoji="1" lang="ko-Kore-KR" altLang="en-US" sz="1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092983-17EA-523F-46A5-5A61770D3EE4}"/>
              </a:ext>
            </a:extLst>
          </p:cNvPr>
          <p:cNvSpPr/>
          <p:nvPr/>
        </p:nvSpPr>
        <p:spPr>
          <a:xfrm>
            <a:off x="11160153" y="2438131"/>
            <a:ext cx="557307" cy="1818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B53B93E-8F51-DF2E-0478-96EDEBBD90D0}"/>
              </a:ext>
            </a:extLst>
          </p:cNvPr>
          <p:cNvCxnSpPr>
            <a:cxnSpLocks/>
          </p:cNvCxnSpPr>
          <p:nvPr/>
        </p:nvCxnSpPr>
        <p:spPr>
          <a:xfrm>
            <a:off x="11438806" y="2627213"/>
            <a:ext cx="0" cy="364127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6EFDFA8-D195-5535-84A2-C072ED6E61FD}"/>
              </a:ext>
            </a:extLst>
          </p:cNvPr>
          <p:cNvSpPr/>
          <p:nvPr/>
        </p:nvSpPr>
        <p:spPr>
          <a:xfrm>
            <a:off x="5252430" y="4099591"/>
            <a:ext cx="557307" cy="1818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590EE6-AB4B-E5FE-B984-ABDDDAC715CB}"/>
              </a:ext>
            </a:extLst>
          </p:cNvPr>
          <p:cNvSpPr/>
          <p:nvPr/>
        </p:nvSpPr>
        <p:spPr>
          <a:xfrm>
            <a:off x="434870" y="3396675"/>
            <a:ext cx="3332766" cy="697043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생성 후 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브로드 캐스트</a:t>
            </a:r>
            <a:endParaRPr kumimoji="1" lang="ko-Kore-KR" altLang="en-US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오른쪽 중괄호[R] 30">
            <a:extLst>
              <a:ext uri="{FF2B5EF4-FFF2-40B4-BE49-F238E27FC236}">
                <a16:creationId xmlns:a16="http://schemas.microsoft.com/office/drawing/2014/main" id="{FFBA7E5B-B3E1-F5F0-5D8D-4E9549B59D93}"/>
              </a:ext>
            </a:extLst>
          </p:cNvPr>
          <p:cNvSpPr/>
          <p:nvPr/>
        </p:nvSpPr>
        <p:spPr>
          <a:xfrm flipH="1">
            <a:off x="3790584" y="2899211"/>
            <a:ext cx="404329" cy="1733362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E41A005-757E-81AC-8303-E744AF4B7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76" b="18523"/>
          <a:stretch/>
        </p:blipFill>
        <p:spPr>
          <a:xfrm>
            <a:off x="4519710" y="5514045"/>
            <a:ext cx="1018391" cy="21997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03C780AD-82E8-A2EE-5B48-7A54AF71E4D4}"/>
              </a:ext>
            </a:extLst>
          </p:cNvPr>
          <p:cNvGrpSpPr/>
          <p:nvPr/>
        </p:nvGrpSpPr>
        <p:grpSpPr>
          <a:xfrm>
            <a:off x="1822314" y="5213307"/>
            <a:ext cx="3668390" cy="1167259"/>
            <a:chOff x="2392278" y="5430039"/>
            <a:chExt cx="3668390" cy="116725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1FC0C0-2496-E1FA-28CA-798817D9703C}"/>
                </a:ext>
              </a:extLst>
            </p:cNvPr>
            <p:cNvSpPr txBox="1"/>
            <p:nvPr/>
          </p:nvSpPr>
          <p:spPr>
            <a:xfrm>
              <a:off x="2392278" y="5431143"/>
              <a:ext cx="68961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라운드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FDE1E9-0B90-6772-4CA3-10F3A3F70523}"/>
                </a:ext>
              </a:extLst>
            </p:cNvPr>
            <p:cNvSpPr txBox="1"/>
            <p:nvPr/>
          </p:nvSpPr>
          <p:spPr>
            <a:xfrm>
              <a:off x="3146688" y="6289522"/>
              <a:ext cx="163057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이전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블록의 </a:t>
              </a:r>
              <a:r>
                <a:rPr kumimoji="1" lang="ko-KR" altLang="en-US" sz="14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해시값</a:t>
              </a:r>
              <a:endParaRPr kumimoji="1"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6" name="왼쪽 중괄호[L] 35">
              <a:extLst>
                <a:ext uri="{FF2B5EF4-FFF2-40B4-BE49-F238E27FC236}">
                  <a16:creationId xmlns:a16="http://schemas.microsoft.com/office/drawing/2014/main" id="{7C4E0226-A97D-8778-C448-27A1B44AF746}"/>
                </a:ext>
              </a:extLst>
            </p:cNvPr>
            <p:cNvSpPr/>
            <p:nvPr/>
          </p:nvSpPr>
          <p:spPr>
            <a:xfrm rot="16200000">
              <a:off x="3820504" y="4980474"/>
              <a:ext cx="282454" cy="2256194"/>
            </a:xfrm>
            <a:prstGeom prst="leftBrace">
              <a:avLst/>
            </a:prstGeom>
            <a:ln w="15875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0D52F90-8C29-1819-A741-D251E6674A4D}"/>
                </a:ext>
              </a:extLst>
            </p:cNvPr>
            <p:cNvSpPr txBox="1"/>
            <p:nvPr/>
          </p:nvSpPr>
          <p:spPr>
            <a:xfrm>
              <a:off x="4582438" y="5430039"/>
              <a:ext cx="1075936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채굴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ore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난이도</a:t>
              </a:r>
            </a:p>
          </p:txBody>
        </p:sp>
        <p:sp>
          <p:nvSpPr>
            <p:cNvPr id="38" name="왼쪽 중괄호[L] 37">
              <a:extLst>
                <a:ext uri="{FF2B5EF4-FFF2-40B4-BE49-F238E27FC236}">
                  <a16:creationId xmlns:a16="http://schemas.microsoft.com/office/drawing/2014/main" id="{7D826AC0-999B-3FD3-F724-8F9FABE80F8D}"/>
                </a:ext>
              </a:extLst>
            </p:cNvPr>
            <p:cNvSpPr/>
            <p:nvPr/>
          </p:nvSpPr>
          <p:spPr>
            <a:xfrm rot="16200000">
              <a:off x="5508596" y="5697723"/>
              <a:ext cx="282455" cy="821689"/>
            </a:xfrm>
            <a:prstGeom prst="leftBrace">
              <a:avLst/>
            </a:prstGeom>
            <a:ln w="15875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72719B-745D-C0B0-441C-9BFF9499E7F9}"/>
                </a:ext>
              </a:extLst>
            </p:cNvPr>
            <p:cNvSpPr txBox="1"/>
            <p:nvPr/>
          </p:nvSpPr>
          <p:spPr>
            <a:xfrm>
              <a:off x="5288713" y="6258742"/>
              <a:ext cx="731289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Nonce</a:t>
              </a:r>
              <a:endParaRPr kumimoji="1"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FC64B67-CAE3-4ABE-1E4A-02328DA3D5F5}"/>
                    </a:ext>
                  </a:extLst>
                </p:cNvPr>
                <p:cNvSpPr txBox="1"/>
                <p:nvPr/>
              </p:nvSpPr>
              <p:spPr>
                <a:xfrm>
                  <a:off x="3773711" y="5664136"/>
                  <a:ext cx="1174915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ko-Kore-KR" altLang="en-US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FC64B67-CAE3-4ABE-1E4A-02328DA3D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711" y="5664136"/>
                  <a:ext cx="117491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15D30FDC-7B4A-43AC-1EC3-D2C997F61B88}"/>
                </a:ext>
              </a:extLst>
            </p:cNvPr>
            <p:cNvSpPr/>
            <p:nvPr/>
          </p:nvSpPr>
          <p:spPr>
            <a:xfrm>
              <a:off x="2685179" y="5737111"/>
              <a:ext cx="126538" cy="2294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BE79E129-124E-B97E-E381-ECBDF145DB63}"/>
                </a:ext>
              </a:extLst>
            </p:cNvPr>
            <p:cNvSpPr/>
            <p:nvPr/>
          </p:nvSpPr>
          <p:spPr>
            <a:xfrm>
              <a:off x="5094042" y="5727863"/>
              <a:ext cx="126538" cy="2294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A1FFACE-3EC8-F939-BF50-84AACEB29F5D}"/>
              </a:ext>
            </a:extLst>
          </p:cNvPr>
          <p:cNvGrpSpPr/>
          <p:nvPr/>
        </p:nvGrpSpPr>
        <p:grpSpPr>
          <a:xfrm>
            <a:off x="6444839" y="5432880"/>
            <a:ext cx="4112023" cy="916906"/>
            <a:chOff x="972012" y="4091250"/>
            <a:chExt cx="4112023" cy="916906"/>
          </a:xfrm>
        </p:grpSpPr>
        <p:sp>
          <p:nvSpPr>
            <p:cNvPr id="50" name="왼쪽 중괄호[L] 49">
              <a:extLst>
                <a:ext uri="{FF2B5EF4-FFF2-40B4-BE49-F238E27FC236}">
                  <a16:creationId xmlns:a16="http://schemas.microsoft.com/office/drawing/2014/main" id="{C4654B62-2DF9-F6CE-F6AE-72D5325711F5}"/>
                </a:ext>
              </a:extLst>
            </p:cNvPr>
            <p:cNvSpPr/>
            <p:nvPr/>
          </p:nvSpPr>
          <p:spPr>
            <a:xfrm rot="16200000">
              <a:off x="3067829" y="4292848"/>
              <a:ext cx="239381" cy="482113"/>
            </a:xfrm>
            <a:prstGeom prst="leftBrace">
              <a:avLst/>
            </a:prstGeom>
            <a:ln w="15875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CE4A59-A915-6DDD-A20F-75FEAA04F57D}"/>
                </a:ext>
              </a:extLst>
            </p:cNvPr>
            <p:cNvSpPr txBox="1"/>
            <p:nvPr/>
          </p:nvSpPr>
          <p:spPr>
            <a:xfrm>
              <a:off x="972012" y="4700379"/>
              <a:ext cx="41120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난이도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(4)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를 만족하는 </a:t>
              </a:r>
              <a:r>
                <a:rPr kumimoji="1" lang="ko-KR" altLang="en-US" sz="14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해시값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앞에서부터 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0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의 개수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  <a:endParaRPr kumimoji="1"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03C8FF2-AAD5-638C-47B8-37D9A68F1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818" r="76350" b="1802"/>
            <a:stretch/>
          </p:blipFill>
          <p:spPr>
            <a:xfrm>
              <a:off x="1113705" y="4143006"/>
              <a:ext cx="2330137" cy="2851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302195E-B5E7-E558-476B-6ECE2E63A838}"/>
                    </a:ext>
                  </a:extLst>
                </p:cNvPr>
                <p:cNvSpPr txBox="1"/>
                <p:nvPr/>
              </p:nvSpPr>
              <p:spPr>
                <a:xfrm>
                  <a:off x="3772669" y="4091250"/>
                  <a:ext cx="1174915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ko-Kore-KR" altLang="en-US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302195E-B5E7-E558-476B-6ECE2E63A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669" y="4091250"/>
                  <a:ext cx="117491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CF1E567-8BA5-17A2-8507-67875385F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3390" y="5490262"/>
            <a:ext cx="853525" cy="2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39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A21D50-5665-4423-FE8C-BE59EB6E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62" y="1569235"/>
            <a:ext cx="7401418" cy="21070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F928CA-C96A-4786-BBDA-2366326F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Implementation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518F4-6038-FFC9-58D2-14E1AE541596}"/>
              </a:ext>
            </a:extLst>
          </p:cNvPr>
          <p:cNvSpPr txBox="1"/>
          <p:nvPr/>
        </p:nvSpPr>
        <p:spPr>
          <a:xfrm>
            <a:off x="6788869" y="1174218"/>
            <a:ext cx="2622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전송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받은 블록 검증</a:t>
            </a:r>
            <a:endParaRPr kumimoji="1" lang="ko-Kore-KR" altLang="en-US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0320420-AF33-0E8B-077A-8FDB63524FB8}"/>
              </a:ext>
            </a:extLst>
          </p:cNvPr>
          <p:cNvSpPr/>
          <p:nvPr/>
        </p:nvSpPr>
        <p:spPr>
          <a:xfrm>
            <a:off x="434870" y="1589983"/>
            <a:ext cx="3332766" cy="697043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전송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받은 블록의 </a:t>
            </a:r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해시값이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b="1" dirty="0" err="1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목표값을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만족</a:t>
            </a:r>
            <a:endParaRPr kumimoji="1" lang="ko-Kore-KR" altLang="en-US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오른쪽 중괄호[R] 9">
            <a:extLst>
              <a:ext uri="{FF2B5EF4-FFF2-40B4-BE49-F238E27FC236}">
                <a16:creationId xmlns:a16="http://schemas.microsoft.com/office/drawing/2014/main" id="{36CCBBBC-BF89-4C59-DE68-F72B47AE4CD9}"/>
              </a:ext>
            </a:extLst>
          </p:cNvPr>
          <p:cNvSpPr/>
          <p:nvPr/>
        </p:nvSpPr>
        <p:spPr>
          <a:xfrm flipH="1">
            <a:off x="3790585" y="1643460"/>
            <a:ext cx="404329" cy="557914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DF1F13A-006B-BF36-159E-D06F54BE3F51}"/>
              </a:ext>
            </a:extLst>
          </p:cNvPr>
          <p:cNvSpPr/>
          <p:nvPr/>
        </p:nvSpPr>
        <p:spPr>
          <a:xfrm>
            <a:off x="5532187" y="1983789"/>
            <a:ext cx="384464" cy="1818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C3DC266-178F-FE46-2BE9-3A2FBE71933E}"/>
              </a:ext>
            </a:extLst>
          </p:cNvPr>
          <p:cNvSpPr/>
          <p:nvPr/>
        </p:nvSpPr>
        <p:spPr>
          <a:xfrm>
            <a:off x="10819037" y="2281330"/>
            <a:ext cx="859441" cy="3029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Nonce </a:t>
            </a:r>
            <a:r>
              <a:rPr kumimoji="1" lang="ko-Kore-KR" altLang="en-US" sz="1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092983-17EA-523F-46A5-5A61770D3EE4}"/>
              </a:ext>
            </a:extLst>
          </p:cNvPr>
          <p:cNvSpPr/>
          <p:nvPr/>
        </p:nvSpPr>
        <p:spPr>
          <a:xfrm>
            <a:off x="11209206" y="1808465"/>
            <a:ext cx="541707" cy="1818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B53B93E-8F51-DF2E-0478-96EDEBBD90D0}"/>
              </a:ext>
            </a:extLst>
          </p:cNvPr>
          <p:cNvCxnSpPr>
            <a:cxnSpLocks/>
          </p:cNvCxnSpPr>
          <p:nvPr/>
        </p:nvCxnSpPr>
        <p:spPr>
          <a:xfrm>
            <a:off x="11438806" y="2019849"/>
            <a:ext cx="0" cy="26148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590EE6-AB4B-E5FE-B984-ABDDDAC715CB}"/>
              </a:ext>
            </a:extLst>
          </p:cNvPr>
          <p:cNvSpPr/>
          <p:nvPr/>
        </p:nvSpPr>
        <p:spPr>
          <a:xfrm>
            <a:off x="434870" y="2601678"/>
            <a:ext cx="3332766" cy="697043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전송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받은 블록</a:t>
            </a:r>
            <a:endParaRPr kumimoji="1" lang="ko-Kore-KR" altLang="en-US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오른쪽 중괄호[R] 30">
            <a:extLst>
              <a:ext uri="{FF2B5EF4-FFF2-40B4-BE49-F238E27FC236}">
                <a16:creationId xmlns:a16="http://schemas.microsoft.com/office/drawing/2014/main" id="{FFBA7E5B-B3E1-F5F0-5D8D-4E9549B59D93}"/>
              </a:ext>
            </a:extLst>
          </p:cNvPr>
          <p:cNvSpPr/>
          <p:nvPr/>
        </p:nvSpPr>
        <p:spPr>
          <a:xfrm flipH="1">
            <a:off x="3790583" y="2229158"/>
            <a:ext cx="404329" cy="1447128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20FF34D-1395-8031-8B80-28795589ECE0}"/>
              </a:ext>
            </a:extLst>
          </p:cNvPr>
          <p:cNvSpPr/>
          <p:nvPr/>
        </p:nvSpPr>
        <p:spPr>
          <a:xfrm>
            <a:off x="5381029" y="3073859"/>
            <a:ext cx="557307" cy="1818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654F87-A11F-F82E-28C5-8CA8A9705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662" y="4285081"/>
            <a:ext cx="7401418" cy="2023410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D984112-421E-F09A-EB62-9C9793C55B30}"/>
              </a:ext>
            </a:extLst>
          </p:cNvPr>
          <p:cNvSpPr/>
          <p:nvPr/>
        </p:nvSpPr>
        <p:spPr>
          <a:xfrm>
            <a:off x="434870" y="4241743"/>
            <a:ext cx="3332766" cy="697043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전송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받은 블록의 </a:t>
            </a:r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해시값이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목표값을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불만족</a:t>
            </a:r>
            <a:endParaRPr kumimoji="1" lang="ko-Kore-KR" altLang="en-US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오른쪽 중괄호[R] 17">
            <a:extLst>
              <a:ext uri="{FF2B5EF4-FFF2-40B4-BE49-F238E27FC236}">
                <a16:creationId xmlns:a16="http://schemas.microsoft.com/office/drawing/2014/main" id="{7FC7728D-2E9F-0D98-F18E-BE0F7941BB4C}"/>
              </a:ext>
            </a:extLst>
          </p:cNvPr>
          <p:cNvSpPr/>
          <p:nvPr/>
        </p:nvSpPr>
        <p:spPr>
          <a:xfrm flipH="1">
            <a:off x="3790585" y="4295220"/>
            <a:ext cx="404329" cy="557914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86EE95D-B984-6700-F356-69DECDA88E7A}"/>
              </a:ext>
            </a:extLst>
          </p:cNvPr>
          <p:cNvSpPr/>
          <p:nvPr/>
        </p:nvSpPr>
        <p:spPr>
          <a:xfrm>
            <a:off x="434870" y="5253438"/>
            <a:ext cx="3332766" cy="697043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전송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받은 블록</a:t>
            </a:r>
            <a:endParaRPr kumimoji="1" lang="ko-Kore-KR" altLang="en-US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오른쪽 중괄호[R] 19">
            <a:extLst>
              <a:ext uri="{FF2B5EF4-FFF2-40B4-BE49-F238E27FC236}">
                <a16:creationId xmlns:a16="http://schemas.microsoft.com/office/drawing/2014/main" id="{09692884-20FC-B88A-2CD9-6EBE02EE0FF6}"/>
              </a:ext>
            </a:extLst>
          </p:cNvPr>
          <p:cNvSpPr/>
          <p:nvPr/>
        </p:nvSpPr>
        <p:spPr>
          <a:xfrm flipH="1">
            <a:off x="3790583" y="4880918"/>
            <a:ext cx="404329" cy="1447128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34C952E-8E26-ED13-6324-F009E360B9EE}"/>
              </a:ext>
            </a:extLst>
          </p:cNvPr>
          <p:cNvSpPr/>
          <p:nvPr/>
        </p:nvSpPr>
        <p:spPr>
          <a:xfrm>
            <a:off x="5501707" y="4635549"/>
            <a:ext cx="384464" cy="1818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7EBF4AED-1AF3-F19F-453C-08095DCD8C97}"/>
              </a:ext>
            </a:extLst>
          </p:cNvPr>
          <p:cNvSpPr/>
          <p:nvPr/>
        </p:nvSpPr>
        <p:spPr>
          <a:xfrm>
            <a:off x="10746552" y="4933090"/>
            <a:ext cx="859441" cy="3029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Nonce </a:t>
            </a:r>
            <a:r>
              <a:rPr kumimoji="1" lang="ko-Kore-KR" altLang="en-US" sz="1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E81F9D85-7D59-68D3-74A3-3A318AF66612}"/>
              </a:ext>
            </a:extLst>
          </p:cNvPr>
          <p:cNvSpPr/>
          <p:nvPr/>
        </p:nvSpPr>
        <p:spPr>
          <a:xfrm>
            <a:off x="11153703" y="4460225"/>
            <a:ext cx="524725" cy="1818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EB48B44-F1DA-8C3E-90E9-6D2F93C4287B}"/>
              </a:ext>
            </a:extLst>
          </p:cNvPr>
          <p:cNvCxnSpPr>
            <a:cxnSpLocks/>
          </p:cNvCxnSpPr>
          <p:nvPr/>
        </p:nvCxnSpPr>
        <p:spPr>
          <a:xfrm>
            <a:off x="11366321" y="4671609"/>
            <a:ext cx="0" cy="261481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31BB9C4-F1B9-5C51-E776-B8655227C07D}"/>
              </a:ext>
            </a:extLst>
          </p:cNvPr>
          <p:cNvSpPr/>
          <p:nvPr/>
        </p:nvSpPr>
        <p:spPr>
          <a:xfrm>
            <a:off x="5350549" y="5725619"/>
            <a:ext cx="557307" cy="1818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758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2EACF33-57DF-4736-8390-96A7E9FBC224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블록체인 합의 알고리즘 시뮬레이터 </a:t>
            </a:r>
            <a:r>
              <a:rPr lang="en-US" altLang="ko-KR" sz="3600" b="1" dirty="0"/>
              <a:t>(</a:t>
            </a:r>
            <a:r>
              <a:rPr lang="en-US" altLang="ko-KR" sz="3600" b="1" dirty="0" err="1"/>
              <a:t>PoS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2BCF7-8EFD-82D0-BEC7-C2F76A1A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" y="101600"/>
            <a:ext cx="11758084" cy="10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2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0D56B-E3CC-4422-3B07-97B39311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Implementation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E7338F-DC9F-DEAC-FA42-97B81F5A6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70" y="18542"/>
            <a:ext cx="5603830" cy="6839458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C815D7-A7BC-32A5-1A9A-95DA8CF7F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1779323" cy="5497728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buSzTx/>
              <a:buFont typeface="Arial" panose="020B0604020202020204" pitchFamily="34" charset="0"/>
              <a:buChar char="•"/>
            </a:pPr>
            <a:r>
              <a:rPr kumimoji="1" lang="en-US" altLang="ko-Kore-KR" sz="2400" b="1" kern="12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PoS</a:t>
            </a:r>
            <a:r>
              <a:rPr kumimoji="1" lang="ko-KR" altLang="en-US" sz="2400" b="1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합의 알고리즘 동작 과정</a:t>
            </a:r>
            <a:endParaRPr kumimoji="1" lang="en-US" altLang="ko-KR" sz="2400" b="1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ore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</a:t>
            </a:r>
            <a:r>
              <a:rPr kumimoji="1"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노드들이 블록 생성자가 되어 보상을 얻기 위해 </a:t>
            </a:r>
            <a:r>
              <a:rPr kumimoji="1" lang="ko-Kore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코인을</a:t>
            </a:r>
            <a:r>
              <a:rPr kumimoji="1" lang="en-US" altLang="ko-Kore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+mn-ea"/>
                <a:sym typeface="Wingdings" pitchFamily="2" charset="2"/>
              </a:rPr>
              <a:t>*</a:t>
            </a:r>
            <a:r>
              <a:rPr kumimoji="1" lang="ko-Kore-KR" altLang="en-US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스테이킹</a:t>
            </a:r>
            <a:endParaRPr kumimoji="1" lang="en-US" altLang="ko-Kore-KR" sz="1600" b="1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1600" b="1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가장 큰 </a:t>
            </a:r>
            <a:r>
              <a:rPr kumimoji="1" lang="en-US" altLang="ko-KR" sz="1600" b="1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CoinAge</a:t>
            </a:r>
            <a:r>
              <a:rPr kumimoji="1" lang="ko-KR" altLang="en-US" sz="1600" b="1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보유하고 있는 노드가 블록 생성자가 됨</a:t>
            </a:r>
            <a:br>
              <a:rPr kumimoji="1" lang="en-US" altLang="ko-KR" sz="1600" b="1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CoinAge</a:t>
            </a:r>
            <a:r>
              <a:rPr kumimoji="1"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=</a:t>
            </a:r>
            <a:r>
              <a:rPr kumimoji="1"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스테이킹한 코인 * 스테이킹한 시간</a:t>
            </a:r>
            <a:endParaRPr kumimoji="1" lang="en-US" altLang="ko-KR" sz="16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ore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</a:t>
            </a:r>
            <a:r>
              <a:rPr kumimoji="1"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생성자는 블록을 생성 후 해당 블록을 </a:t>
            </a:r>
            <a:r>
              <a:rPr kumimoji="1" lang="ko-KR" altLang="en-US" sz="16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브로드캐스트</a:t>
            </a:r>
            <a:endParaRPr kumimoji="1" lang="en-US" altLang="ko-KR" sz="16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블록을 </a:t>
            </a:r>
            <a:r>
              <a:rPr kumimoji="1" lang="ko-KR" altLang="en-US" sz="16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전송받은</a:t>
            </a:r>
            <a:r>
              <a:rPr kumimoji="1"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노드가 체인에 블록 추가</a:t>
            </a:r>
            <a:br>
              <a:rPr kumimoji="1"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이때 블록 생성자의 </a:t>
            </a:r>
            <a:r>
              <a:rPr kumimoji="1" lang="ko-KR" altLang="en-US" sz="1600" b="1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스테이킹한 시간은 </a:t>
            </a:r>
            <a:r>
              <a:rPr kumimoji="1" lang="en-US" altLang="ko-KR" sz="1600" b="1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0</a:t>
            </a:r>
            <a:r>
              <a:rPr kumimoji="1" lang="ko-KR" altLang="en-US" sz="1600" b="1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으로</a:t>
            </a:r>
            <a:r>
              <a:rPr kumimoji="1" lang="ko-KR" altLang="en-US" sz="1600" b="1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초기화 됨</a:t>
            </a:r>
            <a:endParaRPr kumimoji="1" lang="en-US" altLang="ko-Kore-KR" sz="1600" b="1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kumimoji="1" lang="en-US" altLang="ko-Kore-KR" sz="14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endParaRPr kumimoji="1" lang="en-US" altLang="ko-Kore-KR" sz="14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4A0DA-A1BA-D7E9-BEEE-6852E6589456}"/>
              </a:ext>
            </a:extLst>
          </p:cNvPr>
          <p:cNvSpPr txBox="1"/>
          <p:nvPr/>
        </p:nvSpPr>
        <p:spPr>
          <a:xfrm>
            <a:off x="-94488" y="6377101"/>
            <a:ext cx="5782056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prstClr val="black"/>
                </a:solidFill>
                <a:latin typeface="+mn-ea"/>
                <a:sym typeface="Wingdings" pitchFamily="2" charset="2"/>
              </a:rPr>
              <a:t>*</a:t>
            </a:r>
            <a:r>
              <a:rPr kumimoji="1" lang="ko-KR" altLang="en-US" sz="14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스테이킹</a:t>
            </a:r>
            <a:r>
              <a:rPr kumimoji="1" lang="en-US" altLang="ko-KR" sz="14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: </a:t>
            </a:r>
            <a:r>
              <a:rPr kumimoji="1" lang="ko-KR" altLang="en-US" sz="14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채굴을 위해 자신이 보유한 암호화폐를 예치하고 보상을 받음</a:t>
            </a:r>
            <a:endParaRPr kumimoji="1" lang="en-US" altLang="ko-Kore-KR" sz="14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8CB521-9F76-FF0E-1573-5EF795FDE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3"/>
          <a:stretch/>
        </p:blipFill>
        <p:spPr>
          <a:xfrm>
            <a:off x="591221" y="4850957"/>
            <a:ext cx="5206075" cy="7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09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9B38A1-6064-6B61-71CA-2914F585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17" y="1574800"/>
            <a:ext cx="4953000" cy="4635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4928DF-C8A1-B5B9-2FC7-A364B680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Implementation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05146-5D09-F9B4-524F-A1346A9F7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노드에게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코인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할당 및 스테이킹 후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코인나이 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브로드캐스트</a:t>
            </a:r>
            <a:endParaRPr kumimoji="1" lang="ko-Kore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31D2D-BD3B-17DA-C9D0-B9DD12EC8FA7}"/>
              </a:ext>
            </a:extLst>
          </p:cNvPr>
          <p:cNvSpPr txBox="1"/>
          <p:nvPr/>
        </p:nvSpPr>
        <p:spPr>
          <a:xfrm>
            <a:off x="8710025" y="633880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결과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B209A49-5FE7-2B1D-8CF6-66C3A1B404C0}"/>
              </a:ext>
            </a:extLst>
          </p:cNvPr>
          <p:cNvSpPr/>
          <p:nvPr/>
        </p:nvSpPr>
        <p:spPr>
          <a:xfrm>
            <a:off x="914400" y="2226366"/>
            <a:ext cx="2849217" cy="5830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333B6DD-043F-62DF-FEFE-B4BB86A5181A}"/>
              </a:ext>
            </a:extLst>
          </p:cNvPr>
          <p:cNvSpPr/>
          <p:nvPr/>
        </p:nvSpPr>
        <p:spPr>
          <a:xfrm>
            <a:off x="914400" y="5685384"/>
            <a:ext cx="1573359" cy="292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D214D5-9DF3-3801-0578-C804C3D8C508}"/>
              </a:ext>
            </a:extLst>
          </p:cNvPr>
          <p:cNvCxnSpPr>
            <a:cxnSpLocks/>
          </p:cNvCxnSpPr>
          <p:nvPr/>
        </p:nvCxnSpPr>
        <p:spPr>
          <a:xfrm>
            <a:off x="3763617" y="2517914"/>
            <a:ext cx="2641847" cy="0"/>
          </a:xfrm>
          <a:prstGeom prst="straightConnector1">
            <a:avLst/>
          </a:prstGeom>
          <a:ln w="3810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3FCF3CB0-34D2-AFB6-AD35-6041EA33A0A4}"/>
              </a:ext>
            </a:extLst>
          </p:cNvPr>
          <p:cNvSpPr/>
          <p:nvPr/>
        </p:nvSpPr>
        <p:spPr>
          <a:xfrm>
            <a:off x="6405464" y="2297599"/>
            <a:ext cx="4204781" cy="440630"/>
          </a:xfrm>
          <a:prstGeom prst="round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kumimoji="1" lang="ko-KR" altLang="en-US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100</a:t>
            </a:r>
            <a:r>
              <a:rPr kumimoji="1" lang="ko-KR" altLang="en-US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사이의 코인을 임의로 할당</a:t>
            </a:r>
            <a:endParaRPr kumimoji="1" lang="ko-Kore-KR" altLang="en-US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EF621F7-9AB8-4603-CF3A-E1284C55027E}"/>
              </a:ext>
            </a:extLst>
          </p:cNvPr>
          <p:cNvSpPr/>
          <p:nvPr/>
        </p:nvSpPr>
        <p:spPr>
          <a:xfrm>
            <a:off x="3183282" y="6412567"/>
            <a:ext cx="3631350" cy="390086"/>
          </a:xfrm>
          <a:prstGeom prst="round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코인</a:t>
            </a:r>
            <a:r>
              <a:rPr kumimoji="1" lang="ko-KR" altLang="en-US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나이 계산 및 </a:t>
            </a:r>
            <a:r>
              <a:rPr kumimoji="1" lang="ko-KR" altLang="en-US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브로드캐스트</a:t>
            </a:r>
            <a:endParaRPr kumimoji="1" lang="ko-Kore-KR" altLang="en-US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303954-DE1C-9D98-4E0A-104485853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11" y="3487521"/>
            <a:ext cx="3928176" cy="272277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A90B36-0EBE-BCB2-AF20-24150F573AA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487759" y="5977500"/>
            <a:ext cx="695523" cy="630110"/>
          </a:xfrm>
          <a:prstGeom prst="straightConnector1">
            <a:avLst/>
          </a:prstGeom>
          <a:ln w="3810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047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28DF-C8A1-B5B9-2FC7-A364B680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Implementation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D07301-F250-E04D-0EE0-622B507ADDC7}"/>
              </a:ext>
            </a:extLst>
          </p:cNvPr>
          <p:cNvSpPr/>
          <p:nvPr/>
        </p:nvSpPr>
        <p:spPr>
          <a:xfrm>
            <a:off x="3051322" y="1561757"/>
            <a:ext cx="3759813" cy="761529"/>
          </a:xfrm>
          <a:prstGeom prst="round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생성자는 코인나이가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ko-KR" altLang="en-US" sz="1600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되고 </a:t>
            </a:r>
            <a:endParaRPr kumimoji="1" lang="en-US" altLang="ko-KR" sz="16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보상으로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코인을 지급 받음</a:t>
            </a:r>
            <a:endParaRPr kumimoji="1" lang="ko-Kore-KR" altLang="en-US" sz="16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05146-5D09-F9B4-524F-A1346A9F7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055830"/>
            <a:ext cx="11369675" cy="542884"/>
          </a:xfrm>
        </p:spPr>
        <p:txBody>
          <a:bodyPr>
            <a:normAutofit/>
          </a:bodyPr>
          <a:lstStyle/>
          <a:p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가장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큰 코인 나이를 가지고 있는 노드가 블록을 생성하고 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브로드캐스트</a:t>
            </a:r>
            <a:endParaRPr kumimoji="1"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6EE9BC-6281-7D8E-E1F7-744C2D8C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98" y="2589953"/>
            <a:ext cx="6781800" cy="415290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D5F6B3-018D-7E1D-53F4-86DD23C4A2F1}"/>
              </a:ext>
            </a:extLst>
          </p:cNvPr>
          <p:cNvCxnSpPr>
            <a:cxnSpLocks/>
            <a:stCxn id="5" idx="2"/>
            <a:endCxn id="51" idx="0"/>
          </p:cNvCxnSpPr>
          <p:nvPr/>
        </p:nvCxnSpPr>
        <p:spPr>
          <a:xfrm flipH="1">
            <a:off x="9617914" y="5669186"/>
            <a:ext cx="1" cy="290692"/>
          </a:xfrm>
          <a:prstGeom prst="straightConnector1">
            <a:avLst/>
          </a:prstGeom>
          <a:ln w="38100">
            <a:solidFill>
              <a:srgbClr val="2E75B6"/>
            </a:solidFill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975DB83-8B81-DF6A-507F-E731D3AC8B4C}"/>
              </a:ext>
            </a:extLst>
          </p:cNvPr>
          <p:cNvSpPr/>
          <p:nvPr/>
        </p:nvSpPr>
        <p:spPr>
          <a:xfrm>
            <a:off x="549342" y="3915109"/>
            <a:ext cx="3195344" cy="123865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4895FA58-AF86-A75D-9E70-6DDF14D4EF3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744686" y="2395763"/>
            <a:ext cx="1186543" cy="21386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BBCF8C5F-A762-B202-C3AC-1C5883EC3486}"/>
              </a:ext>
            </a:extLst>
          </p:cNvPr>
          <p:cNvSpPr/>
          <p:nvPr/>
        </p:nvSpPr>
        <p:spPr>
          <a:xfrm>
            <a:off x="512696" y="2979839"/>
            <a:ext cx="4277018" cy="77118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3EE7291D-9667-BF03-D192-B1F8B1392BCC}"/>
              </a:ext>
            </a:extLst>
          </p:cNvPr>
          <p:cNvSpPr/>
          <p:nvPr/>
        </p:nvSpPr>
        <p:spPr>
          <a:xfrm>
            <a:off x="7342652" y="5959878"/>
            <a:ext cx="4550523" cy="780172"/>
          </a:xfrm>
          <a:prstGeom prst="round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가장</a:t>
            </a:r>
            <a:r>
              <a:rPr kumimoji="1" lang="ko-KR" altLang="en-US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큰 코인 나이 값</a:t>
            </a:r>
            <a:r>
              <a:rPr kumimoji="1" lang="ko-KR" altLang="en-US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</a:t>
            </a:r>
            <a:r>
              <a:rPr kumimoji="1" lang="ko-KR" altLang="en-US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가지고 있는 노드 </a:t>
            </a:r>
            <a:r>
              <a:rPr kumimoji="1" lang="en-US" altLang="ko-KR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블록 생성자가 된 경우</a:t>
            </a:r>
            <a:endParaRPr kumimoji="1" lang="ko-Kore-KR" altLang="en-US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93CEAB-69D3-5AAF-040F-487D2B8D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16" y="2072929"/>
            <a:ext cx="5011796" cy="942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2EAA9F-0101-91AE-84E9-24D7D087A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38"/>
          <a:stretch/>
        </p:blipFill>
        <p:spPr>
          <a:xfrm>
            <a:off x="7112017" y="3297453"/>
            <a:ext cx="5011796" cy="2371733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3055DF5-4EC1-EEEB-C6D8-A3877CFAF74F}"/>
              </a:ext>
            </a:extLst>
          </p:cNvPr>
          <p:cNvSpPr/>
          <p:nvPr/>
        </p:nvSpPr>
        <p:spPr>
          <a:xfrm>
            <a:off x="7112016" y="2314628"/>
            <a:ext cx="2240328" cy="242409"/>
          </a:xfrm>
          <a:prstGeom prst="roundRect">
            <a:avLst>
              <a:gd name="adj" fmla="val 91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4E2EA4-4FF5-E2E5-2722-E99AFD90C8F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9617914" y="3015742"/>
            <a:ext cx="1" cy="281711"/>
          </a:xfrm>
          <a:prstGeom prst="straightConnector1">
            <a:avLst/>
          </a:prstGeom>
          <a:ln w="38100">
            <a:solidFill>
              <a:srgbClr val="2E75B6"/>
            </a:solidFill>
            <a:headEnd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08FB393-F510-F29E-62D5-9A42EEE943ED}"/>
              </a:ext>
            </a:extLst>
          </p:cNvPr>
          <p:cNvCxnSpPr>
            <a:cxnSpLocks/>
          </p:cNvCxnSpPr>
          <p:nvPr/>
        </p:nvCxnSpPr>
        <p:spPr>
          <a:xfrm>
            <a:off x="7536713" y="5172056"/>
            <a:ext cx="1241527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14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021D82-5B6E-830E-6EB4-9BA9B82BC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67" y="1898360"/>
            <a:ext cx="5130800" cy="39497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781183-E37E-DA1C-B21C-94B9F9DD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Implementation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82622601-8C99-CECA-DA95-F24BDF3FF1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62693"/>
            <a:ext cx="11369675" cy="542884"/>
          </a:xfrm>
        </p:spPr>
        <p:txBody>
          <a:bodyPr>
            <a:normAutofit/>
          </a:bodyPr>
          <a:lstStyle/>
          <a:p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브로드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캐스트 받은 노드들이 자신의 체인에 블록 추가</a:t>
            </a:r>
            <a:endParaRPr kumimoji="1"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30B4ABC-D239-F5E1-4D2B-CA562CAFBDF4}"/>
              </a:ext>
            </a:extLst>
          </p:cNvPr>
          <p:cNvSpPr/>
          <p:nvPr/>
        </p:nvSpPr>
        <p:spPr>
          <a:xfrm>
            <a:off x="5916168" y="2498199"/>
            <a:ext cx="2796395" cy="478495"/>
          </a:xfrm>
          <a:prstGeom prst="round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전송</a:t>
            </a:r>
            <a:r>
              <a:rPr kumimoji="1" lang="ko-KR" altLang="en-US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받은 블록 </a:t>
            </a:r>
            <a:r>
              <a:rPr kumimoji="1" lang="ko-KR" altLang="en-US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검증 수행</a:t>
            </a:r>
            <a:endParaRPr kumimoji="1" lang="ko-Kore-KR" altLang="en-US" b="1" dirty="0">
              <a:solidFill>
                <a:srgbClr val="2E75B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FB55EF9E-2779-09F7-B481-899B90320A77}"/>
              </a:ext>
            </a:extLst>
          </p:cNvPr>
          <p:cNvSpPr/>
          <p:nvPr/>
        </p:nvSpPr>
        <p:spPr>
          <a:xfrm>
            <a:off x="5851159" y="3533293"/>
            <a:ext cx="5016993" cy="1229384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유효한</a:t>
            </a:r>
            <a:r>
              <a:rPr kumimoji="1" lang="ko-KR" altLang="en-US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블록일 경우 </a:t>
            </a:r>
            <a:r>
              <a:rPr kumimoji="1" lang="ko-KR" altLang="en-US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체인에 블록 추가</a:t>
            </a:r>
            <a:endParaRPr kumimoji="1" lang="en-US" altLang="ko-KR" b="1" dirty="0">
              <a:solidFill>
                <a:srgbClr val="2E75B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스테이킹</a:t>
            </a:r>
            <a:r>
              <a:rPr kumimoji="1" lang="ko-KR" altLang="en-US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시간이 증가함에 따라 코인 나이도 증가</a:t>
            </a:r>
            <a:endParaRPr kumimoji="1"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64DFE147-7F66-9ABF-8A64-43BCFD3E771D}"/>
              </a:ext>
            </a:extLst>
          </p:cNvPr>
          <p:cNvSpPr/>
          <p:nvPr/>
        </p:nvSpPr>
        <p:spPr>
          <a:xfrm>
            <a:off x="5375767" y="3315295"/>
            <a:ext cx="361585" cy="1649893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8" name="오른쪽 중괄호[R] 37">
            <a:extLst>
              <a:ext uri="{FF2B5EF4-FFF2-40B4-BE49-F238E27FC236}">
                <a16:creationId xmlns:a16="http://schemas.microsoft.com/office/drawing/2014/main" id="{D96D06A6-644F-8159-FA36-161EAF9A34F2}"/>
              </a:ext>
            </a:extLst>
          </p:cNvPr>
          <p:cNvSpPr/>
          <p:nvPr/>
        </p:nvSpPr>
        <p:spPr>
          <a:xfrm>
            <a:off x="5375767" y="5144095"/>
            <a:ext cx="361585" cy="703965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387D3E35-7E38-0274-92E6-3302FEB0AD90}"/>
              </a:ext>
            </a:extLst>
          </p:cNvPr>
          <p:cNvSpPr/>
          <p:nvPr/>
        </p:nvSpPr>
        <p:spPr>
          <a:xfrm>
            <a:off x="5851159" y="5096298"/>
            <a:ext cx="5016993" cy="751762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유효하지 않은 블록일 경우 </a:t>
            </a:r>
            <a:r>
              <a:rPr kumimoji="1"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체인에 추가 </a:t>
            </a:r>
            <a:r>
              <a:rPr kumimoji="1"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</p:txBody>
      </p:sp>
      <p:sp>
        <p:nvSpPr>
          <p:cNvPr id="40" name="오른쪽 중괄호[R] 39">
            <a:extLst>
              <a:ext uri="{FF2B5EF4-FFF2-40B4-BE49-F238E27FC236}">
                <a16:creationId xmlns:a16="http://schemas.microsoft.com/office/drawing/2014/main" id="{996202D8-D19E-139C-7B2B-B289876972E1}"/>
              </a:ext>
            </a:extLst>
          </p:cNvPr>
          <p:cNvSpPr/>
          <p:nvPr/>
        </p:nvSpPr>
        <p:spPr>
          <a:xfrm>
            <a:off x="5375767" y="2579628"/>
            <a:ext cx="361585" cy="324064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920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7E0159-8DE5-349A-1229-EF4C3011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03" y="4245418"/>
            <a:ext cx="6941156" cy="18027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5E5D38-9A09-066A-2160-A330901AA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04" y="1625507"/>
            <a:ext cx="6941155" cy="21718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F928CA-C96A-4786-BBDA-2366326F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Implementation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518F4-6038-FFC9-58D2-14E1AE541596}"/>
              </a:ext>
            </a:extLst>
          </p:cNvPr>
          <p:cNvSpPr txBox="1"/>
          <p:nvPr/>
        </p:nvSpPr>
        <p:spPr>
          <a:xfrm>
            <a:off x="6788869" y="1174218"/>
            <a:ext cx="2622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전송</a:t>
            </a:r>
            <a:r>
              <a:rPr kumimoji="1" lang="ko-KR" altLang="en-US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받은 블록 검증</a:t>
            </a:r>
            <a:endParaRPr kumimoji="1" lang="ko-Kore-KR" altLang="en-US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0320420-AF33-0E8B-077A-8FDB63524FB8}"/>
              </a:ext>
            </a:extLst>
          </p:cNvPr>
          <p:cNvSpPr/>
          <p:nvPr/>
        </p:nvSpPr>
        <p:spPr>
          <a:xfrm>
            <a:off x="256340" y="2335441"/>
            <a:ext cx="3511296" cy="697043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유효한 블록일 경우 </a:t>
            </a:r>
            <a:endParaRPr kumimoji="1" lang="en-US" altLang="ko-KR" sz="1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체인에 추가 </a:t>
            </a:r>
            <a:r>
              <a:rPr kumimoji="1" lang="en-US" altLang="ko-KR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</a:p>
        </p:txBody>
      </p:sp>
      <p:sp>
        <p:nvSpPr>
          <p:cNvPr id="31" name="오른쪽 중괄호[R] 30">
            <a:extLst>
              <a:ext uri="{FF2B5EF4-FFF2-40B4-BE49-F238E27FC236}">
                <a16:creationId xmlns:a16="http://schemas.microsoft.com/office/drawing/2014/main" id="{FFBA7E5B-B3E1-F5F0-5D8D-4E9549B59D93}"/>
              </a:ext>
            </a:extLst>
          </p:cNvPr>
          <p:cNvSpPr/>
          <p:nvPr/>
        </p:nvSpPr>
        <p:spPr>
          <a:xfrm flipH="1">
            <a:off x="3951105" y="1691640"/>
            <a:ext cx="404329" cy="1984646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FCBF2E1-C369-E3E5-9632-DA45748603D4}"/>
              </a:ext>
            </a:extLst>
          </p:cNvPr>
          <p:cNvSpPr/>
          <p:nvPr/>
        </p:nvSpPr>
        <p:spPr>
          <a:xfrm>
            <a:off x="256340" y="4850448"/>
            <a:ext cx="3511296" cy="608382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유효하지</a:t>
            </a:r>
            <a:r>
              <a:rPr kumimoji="1"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않은 블록일 경우 </a:t>
            </a:r>
            <a:endParaRPr kumimoji="1" lang="en-US" altLang="ko-KR" sz="1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체인에 추가 </a:t>
            </a:r>
            <a:r>
              <a:rPr kumimoji="1"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</p:txBody>
      </p:sp>
      <p:sp>
        <p:nvSpPr>
          <p:cNvPr id="17" name="오른쪽 중괄호[R] 16">
            <a:extLst>
              <a:ext uri="{FF2B5EF4-FFF2-40B4-BE49-F238E27FC236}">
                <a16:creationId xmlns:a16="http://schemas.microsoft.com/office/drawing/2014/main" id="{816F5790-CD17-47DB-A517-387D1635C844}"/>
              </a:ext>
            </a:extLst>
          </p:cNvPr>
          <p:cNvSpPr/>
          <p:nvPr/>
        </p:nvSpPr>
        <p:spPr>
          <a:xfrm flipH="1">
            <a:off x="3951104" y="4279392"/>
            <a:ext cx="404329" cy="1732207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96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2EACF33-57DF-4736-8390-96A7E9FBC224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합의 알고리즘 </a:t>
            </a:r>
            <a:r>
              <a:rPr lang="ko-KR" altLang="en-US" sz="3600" b="1" dirty="0" err="1"/>
              <a:t>서베이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12364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C59EB-19B0-0B47-BA26-34C7D89D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향후계획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3FDFFB-DC6B-5007-9BC4-B680DBA66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80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PoS</a:t>
            </a:r>
            <a:r>
              <a:rPr lang="ko-KR" altLang="en-US" sz="180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8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DPoS</a:t>
            </a:r>
            <a:r>
              <a:rPr lang="ko-KR" altLang="en-US" sz="18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확장</a:t>
            </a: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시켜 새로운 합의 알고리즘을 구현할 때 참고하여 구현할 예정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메모리풀</a:t>
            </a: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구현 </a:t>
            </a:r>
            <a:r>
              <a:rPr lang="en-US" altLang="ko-KR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처리되지 않은 트랜잭션 저장소</a:t>
            </a:r>
            <a:r>
              <a:rPr lang="en-US" altLang="ko-KR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8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전자서명 크리스탈 </a:t>
            </a:r>
            <a:r>
              <a:rPr lang="ko-KR" altLang="en-US" sz="18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딜리씨움</a:t>
            </a: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트랜잭션 클래스화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포크</a:t>
            </a: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구현을 어떻게 </a:t>
            </a:r>
            <a:r>
              <a:rPr lang="ko-KR" altLang="en-US" sz="180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해야할지</a:t>
            </a:r>
            <a:endParaRPr lang="ko-KR" altLang="en-US" sz="18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8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Z-test</a:t>
            </a: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구현</a:t>
            </a:r>
            <a:endParaRPr lang="en-US" altLang="ko-Kore-KR" sz="18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블록</a:t>
            </a:r>
            <a:r>
              <a:rPr lang="en-US" altLang="ko-KR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트랜잭션</a:t>
            </a:r>
            <a:r>
              <a:rPr lang="en-US" altLang="ko-KR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블록체인</a:t>
            </a:r>
            <a:r>
              <a:rPr lang="en-US" altLang="ko-KR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네트워크 클래스 헤더 파일 구현 파일 모두 나누기</a:t>
            </a:r>
          </a:p>
          <a:p>
            <a:pPr>
              <a:lnSpc>
                <a:spcPct val="150000"/>
              </a:lnSpc>
            </a:pPr>
            <a:endParaRPr kumimoji="1" lang="ko-Kore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297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741B51-A0D3-965A-F31B-6F2C7E34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참고문헌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05D9-A2CB-E2FF-E30D-10C5F588394E}"/>
              </a:ext>
            </a:extLst>
          </p:cNvPr>
          <p:cNvSpPr txBox="1"/>
          <p:nvPr/>
        </p:nvSpPr>
        <p:spPr>
          <a:xfrm>
            <a:off x="411920" y="1153886"/>
            <a:ext cx="113681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[</a:t>
            </a:r>
            <a:r>
              <a:rPr kumimoji="1" lang="en-US" altLang="ko-KR" dirty="0"/>
              <a:t>1]</a:t>
            </a:r>
            <a:r>
              <a:rPr kumimoji="1" lang="ko-KR" altLang="en-US" dirty="0"/>
              <a:t> 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Nakamoto, Satoshi. "Bitcoin: A peer-to-peer electronic cash system." </a:t>
            </a:r>
            <a:r>
              <a:rPr lang="en-US" altLang="ko-Kore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Decentralized business review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(2008): 21260.</a:t>
            </a:r>
            <a:endParaRPr kumimoji="1" lang="en-US" altLang="ko-KR" dirty="0"/>
          </a:p>
          <a:p>
            <a:r>
              <a:rPr kumimoji="1" lang="en-US" altLang="ko-KR" dirty="0"/>
              <a:t>[2]</a:t>
            </a:r>
            <a:r>
              <a:rPr kumimoji="1" lang="ko-KR" altLang="en-US" dirty="0"/>
              <a:t> 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Chen, Lin, et al. "On security analysis of proof-of-elapsed-time (poet)." </a:t>
            </a:r>
            <a:r>
              <a:rPr lang="en-US" altLang="ko-Kore-KR" i="1" dirty="0">
                <a:effectLst/>
                <a:latin typeface="Helvetica Neue" panose="02000503000000020004" pitchFamily="2" charset="0"/>
              </a:rPr>
              <a:t>International Symposium on Stabilization, Safety, and Security of Distributed Systems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. Springer, Cham, 2017.</a:t>
            </a:r>
            <a:endParaRPr kumimoji="1" lang="en-US" altLang="ko-KR" dirty="0"/>
          </a:p>
          <a:p>
            <a:r>
              <a:rPr kumimoji="1" lang="en-US" altLang="ko-KR" dirty="0"/>
              <a:t>[3]</a:t>
            </a:r>
            <a:r>
              <a:rPr kumimoji="1" lang="ko-KR" altLang="en-US" dirty="0"/>
              <a:t>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Milutinovic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Mitar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, et al. "Proof of luck: An efficient blockchain consensus protocol." </a:t>
            </a:r>
            <a:r>
              <a:rPr lang="en-US" altLang="ko-Kore-KR" i="1" dirty="0">
                <a:effectLst/>
                <a:latin typeface="Helvetica Neue" panose="02000503000000020004" pitchFamily="2" charset="0"/>
              </a:rPr>
              <a:t>proceedings of the 1st Workshop on System Software for Trusted Execution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. 2016.</a:t>
            </a:r>
            <a:endParaRPr kumimoji="1" lang="en-US" altLang="ko-KR" dirty="0"/>
          </a:p>
          <a:p>
            <a:r>
              <a:rPr kumimoji="1" lang="en-US" altLang="ko-KR" dirty="0"/>
              <a:t>[4] 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King, Sunny, and Scott Nadal. "</a:t>
            </a:r>
            <a:r>
              <a:rPr lang="en-US" altLang="ko-Kore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Ppcoin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Peer-to-peer crypto-currency with proof-of-stake." </a:t>
            </a:r>
            <a:r>
              <a:rPr lang="en-US" altLang="ko-Kore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self-published paper, August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19.1 (2012).</a:t>
            </a:r>
            <a:endParaRPr kumimoji="1" lang="en-US" altLang="ko-KR" dirty="0"/>
          </a:p>
          <a:p>
            <a:r>
              <a:rPr kumimoji="1" lang="en-US" altLang="ko-KR" dirty="0"/>
              <a:t>[5]</a:t>
            </a:r>
            <a:r>
              <a:rPr kumimoji="1" lang="ko-KR" altLang="en-US" dirty="0"/>
              <a:t> 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Zheng,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Zibin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, et al. "Blockchain challenges and opportunities: A survey." </a:t>
            </a:r>
            <a:r>
              <a:rPr lang="en-US" altLang="ko-Kore-KR" i="1" dirty="0">
                <a:effectLst/>
                <a:latin typeface="Helvetica Neue" panose="02000503000000020004" pitchFamily="2" charset="0"/>
              </a:rPr>
              <a:t>International journal of web and grid services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 14.4 (2018): 352-375.</a:t>
            </a:r>
            <a:endParaRPr kumimoji="1" lang="en-US" altLang="ko-KR" dirty="0"/>
          </a:p>
          <a:p>
            <a:r>
              <a:rPr kumimoji="1" lang="en-US" altLang="ko-KR" dirty="0"/>
              <a:t>[6]</a:t>
            </a:r>
            <a:r>
              <a:rPr kumimoji="1" lang="ko-KR" altLang="en-US" dirty="0"/>
              <a:t> 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Fan,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Xinxin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, and Qi Chai. "Roll-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DPoS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: a randomized delegated proof of stake scheme for scalable blockchain-based internet of things systems." </a:t>
            </a:r>
            <a:r>
              <a:rPr lang="en-US" altLang="ko-Kore-KR" i="1" dirty="0">
                <a:effectLst/>
                <a:latin typeface="Helvetica Neue" panose="02000503000000020004" pitchFamily="2" charset="0"/>
              </a:rPr>
              <a:t>Proceedings of the 15th EAI International Conference on Mobile and Ubiquitous Systems: Computing, Networking and Services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. 2018.</a:t>
            </a:r>
            <a:endParaRPr kumimoji="1" lang="en-US" altLang="ko-KR" dirty="0"/>
          </a:p>
          <a:p>
            <a:r>
              <a:rPr kumimoji="1" lang="en-US" altLang="ko-KR" dirty="0"/>
              <a:t>[7]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Begicheva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, A., and A.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Kofman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. "Fair proof of stake." </a:t>
            </a:r>
            <a:r>
              <a:rPr lang="en-US" altLang="ko-Kore-KR" i="1" dirty="0">
                <a:effectLst/>
                <a:latin typeface="Helvetica Neue" panose="02000503000000020004" pitchFamily="2" charset="0"/>
              </a:rPr>
              <a:t>Fair Block Delay Distribution, in Proof-of-Stake Project; Waves Platform: Moscow, Russia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 (2018).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52921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741B51-A0D3-965A-F31B-6F2C7E34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참고문헌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05D9-A2CB-E2FF-E30D-10C5F588394E}"/>
              </a:ext>
            </a:extLst>
          </p:cNvPr>
          <p:cNvSpPr txBox="1"/>
          <p:nvPr/>
        </p:nvSpPr>
        <p:spPr>
          <a:xfrm>
            <a:off x="411920" y="1153886"/>
            <a:ext cx="11368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[8] 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https://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nemproject.github.io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/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nem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-docs/pages/Whitepapers/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docs.en.html</a:t>
            </a:r>
            <a:endParaRPr kumimoji="1" lang="en-US" altLang="ko-KR" dirty="0"/>
          </a:p>
          <a:p>
            <a:r>
              <a:rPr kumimoji="1" lang="en-US" altLang="ko-KR" dirty="0"/>
              <a:t>[9] 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Castro, Miguel, and Barbara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Liskov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. "Practical byzantine fault tolerance." </a:t>
            </a:r>
            <a:r>
              <a:rPr lang="en-US" altLang="ko-Kore-KR" i="1" dirty="0" err="1">
                <a:effectLst/>
                <a:latin typeface="Helvetica Neue" panose="02000503000000020004" pitchFamily="2" charset="0"/>
              </a:rPr>
              <a:t>OsDI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. Vol. 99. No. 1999. 1999.</a:t>
            </a:r>
            <a:endParaRPr kumimoji="1" lang="en-US" altLang="ko-KR" dirty="0"/>
          </a:p>
          <a:p>
            <a:r>
              <a:rPr kumimoji="1" lang="en-US" altLang="ko-KR" dirty="0"/>
              <a:t>[10] 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Zheng,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Zibin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, et al. "Blockchain challenges and opportunities: A survey." </a:t>
            </a:r>
            <a:r>
              <a:rPr lang="en-US" altLang="ko-Kore-KR" i="1" dirty="0">
                <a:effectLst/>
                <a:latin typeface="Helvetica Neue" panose="02000503000000020004" pitchFamily="2" charset="0"/>
              </a:rPr>
              <a:t>International journal of web and grid services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 14.4 (2018): 352-375.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[11]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Mazieres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, David. "The stellar consensus protocol: A federated model for internet-level consensus." </a:t>
            </a:r>
            <a:r>
              <a:rPr lang="en-US" altLang="ko-Kore-KR" i="1" dirty="0">
                <a:effectLst/>
                <a:latin typeface="Helvetica Neue" panose="02000503000000020004" pitchFamily="2" charset="0"/>
              </a:rPr>
              <a:t>Stellar Development Foundation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 32 (2015): 1-45.</a:t>
            </a:r>
            <a:endParaRPr kumimoji="1" lang="en-US" altLang="ko-KR" dirty="0"/>
          </a:p>
          <a:p>
            <a:r>
              <a:rPr kumimoji="1" lang="en-US" altLang="ko-KR" dirty="0"/>
              <a:t>[12] 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Kwon, Jae. "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Tendermint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: Consensus without mining." </a:t>
            </a:r>
            <a:r>
              <a:rPr lang="en-US" altLang="ko-Kore-KR" i="1" dirty="0">
                <a:effectLst/>
                <a:latin typeface="Helvetica Neue" panose="02000503000000020004" pitchFamily="2" charset="0"/>
              </a:rPr>
              <a:t>Draft v. 0.6, fall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 1.11 (2014).</a:t>
            </a:r>
            <a:endParaRPr kumimoji="1" lang="en-US" altLang="ko-KR" dirty="0"/>
          </a:p>
          <a:p>
            <a:r>
              <a:rPr kumimoji="1" lang="en-US" altLang="ko-KR" dirty="0"/>
              <a:t>[13] 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Biswas, Sujit, et al. "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PoBT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: A lightweight consensus algorithm for scalable IoT business blockchain." </a:t>
            </a:r>
            <a:r>
              <a:rPr lang="en-US" altLang="ko-Kore-KR" i="1" dirty="0">
                <a:effectLst/>
                <a:latin typeface="Helvetica Neue" panose="02000503000000020004" pitchFamily="2" charset="0"/>
              </a:rPr>
              <a:t>IEEE Internet of Things Journal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 7.3 (2019): 2343-2355</a:t>
            </a:r>
            <a:endParaRPr kumimoji="1" lang="en-US" altLang="ko-KR" dirty="0"/>
          </a:p>
          <a:p>
            <a:r>
              <a:rPr kumimoji="1" lang="en-US" altLang="ko-KR" dirty="0"/>
              <a:t>[14]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Nie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Zixiang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Maosheng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 Zhang, and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Yueming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 Lu. "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HPoC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: A Lightweight Blockchain Consensus Design for the IoT." </a:t>
            </a:r>
            <a:r>
              <a:rPr lang="en-US" altLang="ko-Kore-KR" i="1" dirty="0">
                <a:effectLst/>
                <a:latin typeface="Helvetica Neue" panose="02000503000000020004" pitchFamily="2" charset="0"/>
              </a:rPr>
              <a:t>Applied Sciences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 12.24 (2022): 12866.</a:t>
            </a:r>
          </a:p>
        </p:txBody>
      </p:sp>
    </p:spTree>
    <p:extLst>
      <p:ext uri="{BB962C8B-B14F-4D97-AF65-F5344CB8AC3E}">
        <p14:creationId xmlns:p14="http://schemas.microsoft.com/office/powerpoint/2010/main" val="948958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BB0806-E371-982D-D546-3263591D745F}"/>
              </a:ext>
            </a:extLst>
          </p:cNvPr>
          <p:cNvSpPr txBox="1"/>
          <p:nvPr/>
        </p:nvSpPr>
        <p:spPr>
          <a:xfrm>
            <a:off x="4785385" y="512445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들어주셔서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감사합니다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673D36-0260-7E06-36DA-9B7C5C05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1" y="101023"/>
            <a:ext cx="11826586" cy="18293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E881D2-2DE1-95D4-5CB1-A5016EF1C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1733550"/>
            <a:ext cx="24003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22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(Proof-of-Work)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[1]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블록의 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특정 </a:t>
            </a:r>
            <a:r>
              <a:rPr kumimoji="1"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해시값</a:t>
            </a:r>
            <a:r>
              <a:rPr kumimoji="1"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을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찾음으로써 합의에 도달하는 알고리즘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 헤더에 속하는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kumimoji="1" lang="ko-KR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정보 중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특정 조건을 만족하는 유효한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Nonce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찾는 문제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 </a:t>
            </a:r>
            <a:b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</a:b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채굴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(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컴퓨팅 자원을 소모했다는 증명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)</a:t>
            </a:r>
            <a:endParaRPr kumimoji="1" lang="ko-KR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 헤더의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Difficulty</a:t>
            </a:r>
            <a:r>
              <a:rPr kumimoji="1" lang="ko-KR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라는 요소로 </a:t>
            </a:r>
            <a:r>
              <a:rPr kumimoji="1" lang="ko-KR" altLang="ko-KR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난이도 조절</a:t>
            </a:r>
            <a:r>
              <a:rPr kumimoji="1" lang="ko-KR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가능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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kumimoji="1" lang="ko-KR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해시</a:t>
            </a:r>
            <a:r>
              <a:rPr kumimoji="1"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값이</a:t>
            </a:r>
            <a:r>
              <a:rPr kumimoji="1" lang="ko-KR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특정값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 작아야 함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채굴자가 유효한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Nonce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값을 찾은 후에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다른 채굴자들이 해당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Nonce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값이 유효한지 검증</a:t>
            </a:r>
            <a:b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이러한 검증 과정을 거친 후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블록이 체인에 추가되고 채굴자는 보상을 받음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채굴 과정에서 과도한 에너지 소비가 필요</a:t>
            </a:r>
            <a:br>
              <a:rPr kumimoji="1"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endParaRPr kumimoji="1"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(Proof-of-Work)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DEB37E-6616-0585-B1FA-36DC3C29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623" y="4584161"/>
            <a:ext cx="7616753" cy="18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PoS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(Proof-of-Stake)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PoW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무의미한 컴퓨팅 자원소모 문제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해결하기 위한 합의 알고리즘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노드가 시스템에 충분한 지분을 가지고 있다는 아이디어에 따라 작동</a:t>
            </a:r>
            <a:b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ore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해당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네트워크에 충분한 투자를 한 것이기 때문에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악의적인 시도를 할 경우 이점보다 잃는 것이 더 많음</a:t>
            </a:r>
            <a:endParaRPr kumimoji="1" lang="en-US" altLang="ko-Kore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작업증명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(</a:t>
            </a:r>
            <a:r>
              <a:rPr kumimoji="1"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PoW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)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과 다르게 </a:t>
            </a:r>
            <a:r>
              <a:rPr kumimoji="1" lang="ko-KR" altLang="en-US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채굴 과정 필요</a:t>
            </a:r>
            <a:r>
              <a:rPr kumimoji="1" lang="en-US" altLang="ko-KR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X</a:t>
            </a:r>
            <a:br>
              <a:rPr kumimoji="1" lang="en-US" altLang="ko-KR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에너지 소모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X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지분율이 높은 노드가 블록을 생성할 가능성이 높기 때문에 </a:t>
            </a: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부익부 빈익빈 문제 야기</a:t>
            </a:r>
            <a:endParaRPr kumimoji="1"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네트워크 내에 지분으로 사용할 암호화폐가 반드시 필요</a:t>
            </a:r>
            <a:br>
              <a:rPr kumimoji="1"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endParaRPr kumimoji="1"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PoS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(Proof-of-Stake)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52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DPoS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(Delegated-Proof-of-Stake)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[5]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PoS</a:t>
            </a:r>
            <a:r>
              <a:rPr kumimoji="1"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를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기반으로 한 합의 알고리즘으로 투표를 통해 대표자를 선출함으로써 권한 위임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대표로 선출된 노드들이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PoS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합의 알고리즘 수행</a:t>
            </a:r>
            <a:b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R" altLang="en-US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속도가 빠르고 효율이 좋음</a:t>
            </a:r>
            <a:endParaRPr kumimoji="1" lang="en-US" altLang="ko-KR" sz="1600" b="1" dirty="0">
              <a:solidFill>
                <a:srgbClr val="2E75B6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자신의 권한을 위임해 대표자를 선출한다는 측면에서 </a:t>
            </a:r>
            <a:r>
              <a:rPr kumimoji="1" lang="ko-KR" altLang="en-US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민주주의적</a:t>
            </a:r>
            <a:br>
              <a:rPr kumimoji="1" lang="en-US" altLang="ko-KR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코인을 많이 보유하지 않아도 대표자로 선출될 수 있기 때문에 </a:t>
            </a:r>
            <a:r>
              <a:rPr kumimoji="1"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PoS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의 </a:t>
            </a:r>
            <a:r>
              <a:rPr kumimoji="1" lang="ko-KR" altLang="en-US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부익부 빈익빈 문제가 발생하지 않음</a:t>
            </a:r>
            <a:endParaRPr kumimoji="1" lang="en-US" altLang="ko-KR" sz="1600" b="1" dirty="0">
              <a:solidFill>
                <a:srgbClr val="2E75B6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네트워크의 크기에 비해 대표자 수가 적다면 중앙집중화 문제가 발생할 수 있음</a:t>
            </a:r>
            <a:br>
              <a:rPr kumimoji="1"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소수의 블록 검증자들이 담합할 가능성 존재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DPoS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(Delegated-Proof-of-Stake)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41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6BAD2-E36B-4ECE-9945-B2AC9665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Roll-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DPoS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751DB-5C8B-4218-B43B-FDDB2A611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969910"/>
            <a:ext cx="12192000" cy="5888089"/>
          </a:xfrm>
        </p:spPr>
        <p:txBody>
          <a:bodyPr>
            <a:normAutofit/>
          </a:bodyPr>
          <a:lstStyle/>
          <a:p>
            <a:pPr lvl="0">
              <a:lnSpc>
                <a:spcPct val="130000"/>
              </a:lnSpc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altLang="ko-KR" sz="2000" b="1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Roll-</a:t>
            </a:r>
            <a:r>
              <a:rPr lang="en-US" altLang="ko-KR" sz="2000" b="1" kern="12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DPoS</a:t>
            </a:r>
            <a:r>
              <a:rPr lang="en-US" altLang="ko-KR" sz="20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[6]</a:t>
            </a:r>
            <a:endParaRPr lang="en-US" altLang="ko-KR" sz="2000" kern="12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028700" lvl="1" indent="-457200">
              <a:lnSpc>
                <a:spcPct val="130000"/>
              </a:lnSpc>
              <a:buClr>
                <a:prstClr val="black"/>
              </a:buClr>
              <a:buFont typeface="+mj-lt"/>
              <a:buAutoNum type="arabicPeriod"/>
            </a:pP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투표를 통해 블록을 생성하게 될 </a:t>
            </a:r>
            <a:r>
              <a:rPr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잠재적 블록 생성자 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선출 </a:t>
            </a:r>
            <a:b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lang="ko-KR" altLang="en-US" sz="1600" b="1" kern="1200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위임을 통한 확장성 향상</a:t>
            </a:r>
            <a:endParaRPr lang="en-US" altLang="ko-KR" sz="1600" b="1" kern="1200" dirty="0">
              <a:solidFill>
                <a:srgbClr val="2E75B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028700" lvl="1" indent="-457200">
              <a:lnSpc>
                <a:spcPct val="130000"/>
              </a:lnSpc>
              <a:buClr>
                <a:prstClr val="black"/>
              </a:buClr>
              <a:buFont typeface="+mj-lt"/>
              <a:buAutoNum type="arabicPeriod"/>
            </a:pPr>
            <a:endParaRPr lang="en-US" altLang="ko-KR" sz="1600" kern="12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028700" lvl="1" indent="-457200">
              <a:lnSpc>
                <a:spcPct val="130000"/>
              </a:lnSpc>
              <a:buClr>
                <a:prstClr val="black"/>
              </a:buClr>
              <a:buFont typeface="+mj-lt"/>
              <a:buAutoNum type="arabicPeriod"/>
            </a:pPr>
            <a:r>
              <a:rPr lang="ko-Kore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난수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통해 </a:t>
            </a:r>
            <a:r>
              <a:rPr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랜덤으로</a:t>
            </a:r>
            <a:r>
              <a:rPr lang="ko-KR" altLang="en-US" sz="1600" kern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Candidate Pool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에서 블록 생성자 생성</a:t>
            </a:r>
            <a:b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lang="ko-KR" altLang="en-US" sz="1600" b="1" kern="1200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난수를 통해 </a:t>
            </a:r>
            <a:r>
              <a:rPr lang="ko-KR" altLang="en-US" sz="1600" b="1" dirty="0">
                <a:solidFill>
                  <a:srgbClr val="2E75B6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공평한 블록생성자 지정</a:t>
            </a:r>
            <a:endParaRPr lang="en-US" altLang="ko-KR" sz="1600" b="1" kern="1200" dirty="0">
              <a:solidFill>
                <a:srgbClr val="2E75B6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marL="1028700" lvl="1" indent="-457200">
              <a:lnSpc>
                <a:spcPct val="130000"/>
              </a:lnSpc>
              <a:buClr>
                <a:prstClr val="black"/>
              </a:buClr>
              <a:buFont typeface="+mj-lt"/>
              <a:buAutoNum type="arabicPeriod"/>
            </a:pPr>
            <a:endParaRPr lang="en-US" altLang="ko-KR" sz="1600" kern="12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028700" lvl="1" indent="-457200">
              <a:lnSpc>
                <a:spcPct val="130000"/>
              </a:lnSpc>
              <a:buClr>
                <a:prstClr val="black"/>
              </a:buClr>
              <a:buFont typeface="+mj-lt"/>
              <a:buAutoNum type="arabicPeriod"/>
            </a:pP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 생성자들끼리</a:t>
            </a:r>
            <a:r>
              <a:rPr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DKG </a:t>
            </a:r>
            <a:r>
              <a:rPr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방식으로 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키 생성</a:t>
            </a:r>
            <a:b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 PBFT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합의 </a:t>
            </a:r>
            <a:r>
              <a:rPr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과정에서 서명할 때 사용</a:t>
            </a:r>
            <a:br>
              <a:rPr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 </a:t>
            </a:r>
            <a:r>
              <a:rPr lang="ko-Kore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다음 </a:t>
            </a:r>
            <a:r>
              <a:rPr lang="en-US" altLang="ko-Kore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epoch</a:t>
            </a:r>
            <a:r>
              <a:rPr lang="ko-Kore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에서 필요한 랜덤</a:t>
            </a:r>
            <a:r>
              <a:rPr lang="en-US" altLang="ko-Kore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seed</a:t>
            </a:r>
            <a:r>
              <a:rPr lang="ko-Kore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를 생성할 때 사용</a:t>
            </a:r>
            <a:br>
              <a:rPr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endParaRPr lang="en-US" altLang="ko-KR" sz="16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marL="1028700" lvl="1" indent="-457200">
              <a:lnSpc>
                <a:spcPct val="130000"/>
              </a:lnSpc>
              <a:buClr>
                <a:prstClr val="black"/>
              </a:buClr>
              <a:buFont typeface="+mj-lt"/>
              <a:buAutoNum type="arabicPeriod"/>
            </a:pP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BLS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lang="ko-KR" altLang="en-US" sz="1600" kern="12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임계값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서명을 통해 </a:t>
            </a:r>
            <a:r>
              <a:rPr lang="en-US" altLang="ko-KR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PBFT </a:t>
            </a:r>
            <a:r>
              <a:rPr lang="ko-KR" altLang="en-US" sz="16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방식으로 블록 생성 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및 검증</a:t>
            </a:r>
            <a:b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 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각 </a:t>
            </a:r>
            <a:r>
              <a:rPr lang="en-US" altLang="ko-KR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Sub-Epoch</a:t>
            </a:r>
            <a:r>
              <a:rPr lang="ko-KR" altLang="en-US" sz="1600" kern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에서 블록 생성자들이 교대로 블록을 제안</a:t>
            </a:r>
            <a:endParaRPr lang="en-US" altLang="ko-KR" sz="1000" kern="12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3C768F-CFAF-5247-249D-EEE8D6A04A18}"/>
              </a:ext>
            </a:extLst>
          </p:cNvPr>
          <p:cNvGrpSpPr/>
          <p:nvPr/>
        </p:nvGrpSpPr>
        <p:grpSpPr>
          <a:xfrm>
            <a:off x="6336731" y="1561604"/>
            <a:ext cx="5750165" cy="4326485"/>
            <a:chOff x="6441834" y="1561604"/>
            <a:chExt cx="5750165" cy="43264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12CD2C2-5D95-3B21-AE9A-39C97E870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52" r="2539" b="8387"/>
            <a:stretch/>
          </p:blipFill>
          <p:spPr>
            <a:xfrm>
              <a:off x="6441834" y="1561604"/>
              <a:ext cx="5750165" cy="43264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AA91DBC-A8F6-4C98-124A-09F7B32F2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3393" y="3087314"/>
              <a:ext cx="736269" cy="5663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B7DF79-5FE3-0B1F-4979-E9941FC9ED53}"/>
                </a:ext>
              </a:extLst>
            </p:cNvPr>
            <p:cNvSpPr txBox="1"/>
            <p:nvPr/>
          </p:nvSpPr>
          <p:spPr>
            <a:xfrm>
              <a:off x="6519663" y="3134943"/>
              <a:ext cx="720000" cy="298800"/>
            </a:xfrm>
            <a:prstGeom prst="roundRect">
              <a:avLst>
                <a:gd name="adj" fmla="val 17302"/>
              </a:avLst>
            </a:prstGeom>
            <a:solidFill>
              <a:srgbClr val="FFFFD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ko-Kore-KR" altLang="en-US" sz="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EA895E-605D-DADA-DF28-09F391C61FD5}"/>
                </a:ext>
              </a:extLst>
            </p:cNvPr>
            <p:cNvSpPr txBox="1"/>
            <p:nvPr/>
          </p:nvSpPr>
          <p:spPr>
            <a:xfrm>
              <a:off x="6568552" y="3099677"/>
              <a:ext cx="622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900" dirty="0"/>
                <a:t>Random</a:t>
              </a:r>
            </a:p>
            <a:p>
              <a:pPr algn="ctr"/>
              <a:r>
                <a:rPr kumimoji="1" lang="en-US" altLang="ko-Kore-KR" sz="900" dirty="0"/>
                <a:t>Seed</a:t>
              </a:r>
              <a:endParaRPr kumimoji="1" lang="ko-Kore-KR" altLang="en-US" sz="900" dirty="0"/>
            </a:p>
          </p:txBody>
        </p:sp>
      </p:grpSp>
      <p:pic>
        <p:nvPicPr>
          <p:cNvPr id="1026" name="Picture 2" descr="K-308.jpg">
            <a:extLst>
              <a:ext uri="{FF2B5EF4-FFF2-40B4-BE49-F238E27FC236}">
                <a16:creationId xmlns:a16="http://schemas.microsoft.com/office/drawing/2014/main" id="{1E9D93E7-EACD-42F5-8736-B3E3C7EE5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58"/>
          <a:stretch/>
        </p:blipFill>
        <p:spPr bwMode="auto">
          <a:xfrm>
            <a:off x="5990896" y="179057"/>
            <a:ext cx="6106893" cy="114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97EFFC-C9C1-486F-9AD0-0CEF61FDDE93}"/>
              </a:ext>
            </a:extLst>
          </p:cNvPr>
          <p:cNvSpPr txBox="1"/>
          <p:nvPr/>
        </p:nvSpPr>
        <p:spPr>
          <a:xfrm>
            <a:off x="8127909" y="1218039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PBFT </a:t>
            </a:r>
            <a:r>
              <a:rPr lang="ko-KR" altLang="en-US" dirty="0"/>
              <a:t>합의 과정</a:t>
            </a: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B7B31C2E-04DF-4813-9A95-685D1920CDF2}"/>
              </a:ext>
            </a:extLst>
          </p:cNvPr>
          <p:cNvSpPr txBox="1">
            <a:spLocks/>
          </p:cNvSpPr>
          <p:nvPr/>
        </p:nvSpPr>
        <p:spPr>
          <a:xfrm>
            <a:off x="11946599" y="6412231"/>
            <a:ext cx="245402" cy="3752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718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D88DB97-508C-BA48-B684-8FAE2CB7534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PBFT (Practical Byzantine Fault Tolerance)</a:t>
                </a:r>
                <a:r>
                  <a:rPr kumimoji="1" lang="en-US" altLang="ko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[9]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PBFT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는 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비잔틴 장군 문제를 해결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하기 위한 합의 알고리즘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2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번의 브로드 캐스트를 통해 </a:t>
                </a:r>
                <a:r>
                  <a:rPr kumimoji="1" lang="ko-KR" altLang="en-US" sz="1600" b="1" dirty="0">
                    <a:solidFill>
                      <a:srgbClr val="2E75B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악의적인 노드가 네트워크 내에 존재하여도 정상적인 합의에 도달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할 수 있는 알고리즘</a:t>
                </a:r>
                <a:b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</a:b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kumimoji="1" lang="ko-KR" altLang="en-US" sz="1600" b="0" i="0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𝑂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의 </a:t>
                </a:r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시간복잡도를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가짐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네트워크 내에 악의적인 노드가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𝑓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개일 경우 총 노드의 개수가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3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𝑓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+1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개 이상일 경우 정상적으로 합의 가능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네트워크의 크기가 커질 수록 합의에 도달하는 속도가 </a:t>
                </a:r>
                <a:r>
                  <a:rPr kumimoji="1" lang="ko-Kore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상대적으로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비효율적</a:t>
                </a:r>
                <a:br>
                  <a:rPr kumimoji="1" lang="en-US" altLang="ko-KR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</a:b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2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번의 브로드 캐스트로 인해 통신비용이 크게 증가하고 이에 따라 확장성 저하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D88DB97-508C-BA48-B684-8FAE2CB75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PBFT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(Practical Byzantine Fault Tolerance)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2245486-7E5B-3720-6574-F4E93A52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173" y="4323897"/>
            <a:ext cx="4685654" cy="24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48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152525"/>
            <a:ext cx="12192000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SCP (Stellar Consensus Protocol)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[11]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FBA (Federated Byzantine Agreement)</a:t>
            </a:r>
            <a:r>
              <a:rPr kumimoji="1"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를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기반으로 만들어진 합의 알고리즘</a:t>
            </a:r>
            <a:b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 FBA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는 개인 노드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간이 아닌 노드의 집합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간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(</a:t>
            </a:r>
            <a:r>
              <a:rPr kumimoji="1"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쿼럼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슬라이스</a:t>
            </a:r>
            <a:r>
              <a:rPr lang="ko-KR" altLang="en-US" sz="1600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  <a:cs typeface="+mn-cs"/>
                <a:sym typeface="Wingdings" pitchFamily="2" charset="2"/>
              </a:rPr>
              <a:t> *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)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합의를 이루는 방식</a:t>
            </a:r>
            <a:b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노드가 누구를 신뢰할 것인지 직접 선택을 하고 이를 바탕으로 형성된 신뢰망을 이용하여 합의에 도달하는 방식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SCP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는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Nomination protocol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단계와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Ballot protocol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단계로 나뉨</a:t>
            </a:r>
            <a:b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	1.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Nomination protocol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단계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: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ko-Kore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연합투표를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통해 네트워크에서 처리할 수 있는 후보 트랜잭션 집합을 선택하기 위한 프로토콜</a:t>
            </a:r>
            <a:b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</a:b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  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2.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Ballot protocol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단계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: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후보 트랜잭션 집합에 대한 상태를 확실하게 합의하기 위한 프로토콜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SCP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(Stellar Consensus Protocol)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035A7-DB57-98EE-6D21-ED57601A44E8}"/>
              </a:ext>
            </a:extLst>
          </p:cNvPr>
          <p:cNvSpPr txBox="1"/>
          <p:nvPr/>
        </p:nvSpPr>
        <p:spPr>
          <a:xfrm>
            <a:off x="4003041" y="5023561"/>
            <a:ext cx="8077200" cy="787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쿼럼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: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합의를 이루기에 충분한 수의 노드 집합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쿼럼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슬라이스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: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각 노드들이 신뢰하는 노드들과 자기 자신을 의미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(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노드들의 집합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5EE12E-BD72-F61B-0F80-0D6A44083CDA}"/>
              </a:ext>
            </a:extLst>
          </p:cNvPr>
          <p:cNvGrpSpPr/>
          <p:nvPr/>
        </p:nvGrpSpPr>
        <p:grpSpPr>
          <a:xfrm>
            <a:off x="1076960" y="4159097"/>
            <a:ext cx="2550160" cy="2516835"/>
            <a:chOff x="8813800" y="4052351"/>
            <a:chExt cx="2870200" cy="280564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F34B0C-C986-4FB4-98D6-4E05537B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3800" y="4430725"/>
              <a:ext cx="2716742" cy="2312670"/>
            </a:xfrm>
            <a:prstGeom prst="rect">
              <a:avLst/>
            </a:prstGeom>
          </p:spPr>
        </p:pic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046E9D30-7762-9D06-E66F-40E4D5E91FA6}"/>
                </a:ext>
              </a:extLst>
            </p:cNvPr>
            <p:cNvSpPr/>
            <p:nvPr/>
          </p:nvSpPr>
          <p:spPr>
            <a:xfrm>
              <a:off x="8813800" y="4206240"/>
              <a:ext cx="2870200" cy="265176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839D06-7407-5A96-81FB-9589D214E6C8}"/>
                </a:ext>
              </a:extLst>
            </p:cNvPr>
            <p:cNvSpPr txBox="1"/>
            <p:nvPr/>
          </p:nvSpPr>
          <p:spPr>
            <a:xfrm>
              <a:off x="9900301" y="4052351"/>
              <a:ext cx="54373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 b="1" dirty="0"/>
                <a:t>쿼럼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615295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8386</TotalTime>
  <Words>2374</Words>
  <Application>Microsoft Macintosh PowerPoint</Application>
  <PresentationFormat>와이드스크린</PresentationFormat>
  <Paragraphs>373</Paragraphs>
  <Slides>33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맑은 고딕</vt:lpstr>
      <vt:lpstr>NanumGothic</vt:lpstr>
      <vt:lpstr>se-nanumgothic</vt:lpstr>
      <vt:lpstr>Arial</vt:lpstr>
      <vt:lpstr>Calibri</vt:lpstr>
      <vt:lpstr>Cambria Math</vt:lpstr>
      <vt:lpstr>Helvetica Neue</vt:lpstr>
      <vt:lpstr>Wingdings</vt:lpstr>
      <vt:lpstr>제목 테마</vt:lpstr>
      <vt:lpstr>경량 합의 알고리즘 설계 방향성</vt:lpstr>
      <vt:lpstr>PowerPoint 프레젠테이션</vt:lpstr>
      <vt:lpstr>PowerPoint 프레젠테이션</vt:lpstr>
      <vt:lpstr>PoW (Proof-of-Work)</vt:lpstr>
      <vt:lpstr>PoS (Proof-of-Stake)</vt:lpstr>
      <vt:lpstr>DPoS (Delegated-Proof-of-Stake)</vt:lpstr>
      <vt:lpstr>Roll-DPoS</vt:lpstr>
      <vt:lpstr>PBFT (Practical Byzantine Fault Tolerance)</vt:lpstr>
      <vt:lpstr>SCP (Stellar Consensus Protocol)</vt:lpstr>
      <vt:lpstr>PowerPoint 프레젠테이션</vt:lpstr>
      <vt:lpstr>PowerPoint 프레젠테이션</vt:lpstr>
      <vt:lpstr>PoM_PBFT (Proof of Merge_PBFT)</vt:lpstr>
      <vt:lpstr>PoM_PBFT (Proof of Merge_PBFT)</vt:lpstr>
      <vt:lpstr>PoM_PBFT (Proof of Merge_PBFT)</vt:lpstr>
      <vt:lpstr>PoM_PBFT (Proof of Merge_PBFT)</vt:lpstr>
      <vt:lpstr>PoM의 특징</vt:lpstr>
      <vt:lpstr>PowerPoint 프레젠테이션</vt:lpstr>
      <vt:lpstr>PoW 시연 영상</vt:lpstr>
      <vt:lpstr>PowerPoint 프레젠테이션</vt:lpstr>
      <vt:lpstr>PoW Implementation</vt:lpstr>
      <vt:lpstr>PoW Implementation</vt:lpstr>
      <vt:lpstr>PoW Implementation</vt:lpstr>
      <vt:lpstr>PoW Implementation</vt:lpstr>
      <vt:lpstr>PowerPoint 프레젠테이션</vt:lpstr>
      <vt:lpstr>PoS Implementation</vt:lpstr>
      <vt:lpstr>PoS Implementation</vt:lpstr>
      <vt:lpstr>PoS Implementation</vt:lpstr>
      <vt:lpstr>PoS Implementation</vt:lpstr>
      <vt:lpstr>PoS Implementation</vt:lpstr>
      <vt:lpstr>향후계획</vt:lpstr>
      <vt:lpstr>참고문헌</vt:lpstr>
      <vt:lpstr>참고문헌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예준 캉</cp:lastModifiedBy>
  <cp:revision>1395</cp:revision>
  <dcterms:created xsi:type="dcterms:W3CDTF">2019-03-05T04:29:07Z</dcterms:created>
  <dcterms:modified xsi:type="dcterms:W3CDTF">2023-03-27T12:25:32Z</dcterms:modified>
</cp:coreProperties>
</file>